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6CE8A0-24E2-4004-861D-DFEC3CCBEA1F}" v="5" dt="2026-08-20T15:21:37.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7" d="100"/>
          <a:sy n="77" d="100"/>
        </p:scale>
        <p:origin x="2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kannia suresh" userId="aa04e99e5b5ac85d" providerId="LiveId" clId="{E9209F09-C420-49D6-9031-371A518D908A}"/>
    <pc:docChg chg="custSel addSld modSld">
      <pc:chgData name="sukannia suresh" userId="aa04e99e5b5ac85d" providerId="LiveId" clId="{E9209F09-C420-49D6-9031-371A518D908A}" dt="2026-08-21T09:42:19.462" v="106" actId="14100"/>
      <pc:docMkLst>
        <pc:docMk/>
      </pc:docMkLst>
      <pc:sldChg chg="modSp mod">
        <pc:chgData name="sukannia suresh" userId="aa04e99e5b5ac85d" providerId="LiveId" clId="{E9209F09-C420-49D6-9031-371A518D908A}" dt="2026-08-20T15:14:23.785" v="75" actId="1076"/>
        <pc:sldMkLst>
          <pc:docMk/>
          <pc:sldMk cId="0" sldId="256"/>
        </pc:sldMkLst>
        <pc:spChg chg="mod">
          <ac:chgData name="sukannia suresh" userId="aa04e99e5b5ac85d" providerId="LiveId" clId="{E9209F09-C420-49D6-9031-371A518D908A}" dt="2026-08-20T15:09:23.040" v="39" actId="20577"/>
          <ac:spMkLst>
            <pc:docMk/>
            <pc:sldMk cId="0" sldId="256"/>
            <ac:spMk id="18" creationId="{00000000-0000-0000-0000-000000000000}"/>
          </ac:spMkLst>
        </pc:spChg>
        <pc:spChg chg="mod">
          <ac:chgData name="sukannia suresh" userId="aa04e99e5b5ac85d" providerId="LiveId" clId="{E9209F09-C420-49D6-9031-371A518D908A}" dt="2026-08-20T15:09:00.993" v="37" actId="1076"/>
          <ac:spMkLst>
            <pc:docMk/>
            <pc:sldMk cId="0" sldId="256"/>
            <ac:spMk id="19" creationId="{00000000-0000-0000-0000-000000000000}"/>
          </ac:spMkLst>
        </pc:spChg>
        <pc:spChg chg="mod">
          <ac:chgData name="sukannia suresh" userId="aa04e99e5b5ac85d" providerId="LiveId" clId="{E9209F09-C420-49D6-9031-371A518D908A}" dt="2026-08-20T15:14:23.785" v="75" actId="1076"/>
          <ac:spMkLst>
            <pc:docMk/>
            <pc:sldMk cId="0" sldId="256"/>
            <ac:spMk id="20" creationId="{00000000-0000-0000-0000-000000000000}"/>
          </ac:spMkLst>
        </pc:spChg>
      </pc:sldChg>
      <pc:sldChg chg="addSp delSp modSp mod">
        <pc:chgData name="sukannia suresh" userId="aa04e99e5b5ac85d" providerId="LiveId" clId="{E9209F09-C420-49D6-9031-371A518D908A}" dt="2026-08-21T09:39:03.893" v="94" actId="14100"/>
        <pc:sldMkLst>
          <pc:docMk/>
          <pc:sldMk cId="0" sldId="261"/>
        </pc:sldMkLst>
        <pc:picChg chg="add del mod">
          <ac:chgData name="sukannia suresh" userId="aa04e99e5b5ac85d" providerId="LiveId" clId="{E9209F09-C420-49D6-9031-371A518D908A}" dt="2026-08-20T15:03:31.089" v="5" actId="478"/>
          <ac:picMkLst>
            <pc:docMk/>
            <pc:sldMk cId="0" sldId="261"/>
            <ac:picMk id="22" creationId="{273FD077-2629-0944-AFAA-777114DCC173}"/>
          </ac:picMkLst>
        </pc:picChg>
        <pc:picChg chg="add mod">
          <ac:chgData name="sukannia suresh" userId="aa04e99e5b5ac85d" providerId="LiveId" clId="{E9209F09-C420-49D6-9031-371A518D908A}" dt="2026-08-21T09:39:03.893" v="94" actId="14100"/>
          <ac:picMkLst>
            <pc:docMk/>
            <pc:sldMk cId="0" sldId="261"/>
            <ac:picMk id="22" creationId="{686BF6D1-3CFF-B5E4-98A5-4949A5C92B22}"/>
          </ac:picMkLst>
        </pc:picChg>
        <pc:picChg chg="add del mod">
          <ac:chgData name="sukannia suresh" userId="aa04e99e5b5ac85d" providerId="LiveId" clId="{E9209F09-C420-49D6-9031-371A518D908A}" dt="2026-08-21T09:38:20.364" v="85" actId="478"/>
          <ac:picMkLst>
            <pc:docMk/>
            <pc:sldMk cId="0" sldId="261"/>
            <ac:picMk id="24" creationId="{EB95D56B-BD36-E0E2-4F44-6A5CC59E6C2A}"/>
          </ac:picMkLst>
        </pc:picChg>
      </pc:sldChg>
      <pc:sldChg chg="addSp delSp modSp mod">
        <pc:chgData name="sukannia suresh" userId="aa04e99e5b5ac85d" providerId="LiveId" clId="{E9209F09-C420-49D6-9031-371A518D908A}" dt="2026-08-21T09:40:13.647" v="101" actId="14100"/>
        <pc:sldMkLst>
          <pc:docMk/>
          <pc:sldMk cId="0" sldId="263"/>
        </pc:sldMkLst>
        <pc:picChg chg="add del mod">
          <ac:chgData name="sukannia suresh" userId="aa04e99e5b5ac85d" providerId="LiveId" clId="{E9209F09-C420-49D6-9031-371A518D908A}" dt="2026-08-21T09:39:20.946" v="95" actId="478"/>
          <ac:picMkLst>
            <pc:docMk/>
            <pc:sldMk cId="0" sldId="263"/>
            <ac:picMk id="22" creationId="{2D43EEA2-2B88-74CA-32B2-8049E7165913}"/>
          </ac:picMkLst>
        </pc:picChg>
        <pc:picChg chg="add mod">
          <ac:chgData name="sukannia suresh" userId="aa04e99e5b5ac85d" providerId="LiveId" clId="{E9209F09-C420-49D6-9031-371A518D908A}" dt="2026-08-21T09:40:13.647" v="101" actId="14100"/>
          <ac:picMkLst>
            <pc:docMk/>
            <pc:sldMk cId="0" sldId="263"/>
            <ac:picMk id="23" creationId="{A8BC0C47-871E-0FC2-6EB2-E78945DE72E8}"/>
          </ac:picMkLst>
        </pc:picChg>
      </pc:sldChg>
      <pc:sldChg chg="addSp delSp modSp mod">
        <pc:chgData name="sukannia suresh" userId="aa04e99e5b5ac85d" providerId="LiveId" clId="{E9209F09-C420-49D6-9031-371A518D908A}" dt="2026-08-21T09:42:19.462" v="106" actId="14100"/>
        <pc:sldMkLst>
          <pc:docMk/>
          <pc:sldMk cId="0" sldId="265"/>
        </pc:sldMkLst>
        <pc:picChg chg="add del mod">
          <ac:chgData name="sukannia suresh" userId="aa04e99e5b5ac85d" providerId="LiveId" clId="{E9209F09-C420-49D6-9031-371A518D908A}" dt="2026-08-21T09:40:19.471" v="102" actId="478"/>
          <ac:picMkLst>
            <pc:docMk/>
            <pc:sldMk cId="0" sldId="265"/>
            <ac:picMk id="22" creationId="{B32EE2D5-E018-8B29-7ACE-F69749B45A65}"/>
          </ac:picMkLst>
        </pc:picChg>
        <pc:picChg chg="add mod">
          <ac:chgData name="sukannia suresh" userId="aa04e99e5b5ac85d" providerId="LiveId" clId="{E9209F09-C420-49D6-9031-371A518D908A}" dt="2026-08-21T09:42:19.462" v="106" actId="14100"/>
          <ac:picMkLst>
            <pc:docMk/>
            <pc:sldMk cId="0" sldId="265"/>
            <ac:picMk id="23" creationId="{AC871984-7B1C-4290-BBCE-7221A209FF76}"/>
          </ac:picMkLst>
        </pc:picChg>
      </pc:sldChg>
      <pc:sldChg chg="delSp modSp mod">
        <pc:chgData name="sukannia suresh" userId="aa04e99e5b5ac85d" providerId="LiveId" clId="{E9209F09-C420-49D6-9031-371A518D908A}" dt="2026-08-20T15:07:06.404" v="30" actId="6549"/>
        <pc:sldMkLst>
          <pc:docMk/>
          <pc:sldMk cId="0" sldId="267"/>
        </pc:sldMkLst>
        <pc:spChg chg="del">
          <ac:chgData name="sukannia suresh" userId="aa04e99e5b5ac85d" providerId="LiveId" clId="{E9209F09-C420-49D6-9031-371A518D908A}" dt="2026-08-20T15:07:00.483" v="29" actId="478"/>
          <ac:spMkLst>
            <pc:docMk/>
            <pc:sldMk cId="0" sldId="267"/>
            <ac:spMk id="37" creationId="{00000000-0000-0000-0000-000000000000}"/>
          </ac:spMkLst>
        </pc:spChg>
        <pc:spChg chg="mod">
          <ac:chgData name="sukannia suresh" userId="aa04e99e5b5ac85d" providerId="LiveId" clId="{E9209F09-C420-49D6-9031-371A518D908A}" dt="2026-08-20T15:07:06.404" v="30" actId="6549"/>
          <ac:spMkLst>
            <pc:docMk/>
            <pc:sldMk cId="0" sldId="267"/>
            <ac:spMk id="38" creationId="{00000000-0000-0000-0000-000000000000}"/>
          </ac:spMkLst>
        </pc:spChg>
      </pc:sldChg>
      <pc:sldChg chg="modSp mod">
        <pc:chgData name="sukannia suresh" userId="aa04e99e5b5ac85d" providerId="LiveId" clId="{E9209F09-C420-49D6-9031-371A518D908A}" dt="2026-08-21T05:53:06.749" v="84" actId="33524"/>
        <pc:sldMkLst>
          <pc:docMk/>
          <pc:sldMk cId="0" sldId="269"/>
        </pc:sldMkLst>
        <pc:spChg chg="mod">
          <ac:chgData name="sukannia suresh" userId="aa04e99e5b5ac85d" providerId="LiveId" clId="{E9209F09-C420-49D6-9031-371A518D908A}" dt="2026-08-21T05:52:38.655" v="78" actId="33524"/>
          <ac:spMkLst>
            <pc:docMk/>
            <pc:sldMk cId="0" sldId="269"/>
            <ac:spMk id="7" creationId="{00000000-0000-0000-0000-000000000000}"/>
          </ac:spMkLst>
        </pc:spChg>
        <pc:spChg chg="mod">
          <ac:chgData name="sukannia suresh" userId="aa04e99e5b5ac85d" providerId="LiveId" clId="{E9209F09-C420-49D6-9031-371A518D908A}" dt="2026-08-21T05:52:40.941" v="79" actId="33524"/>
          <ac:spMkLst>
            <pc:docMk/>
            <pc:sldMk cId="0" sldId="269"/>
            <ac:spMk id="11" creationId="{00000000-0000-0000-0000-000000000000}"/>
          </ac:spMkLst>
        </pc:spChg>
        <pc:spChg chg="mod">
          <ac:chgData name="sukannia suresh" userId="aa04e99e5b5ac85d" providerId="LiveId" clId="{E9209F09-C420-49D6-9031-371A518D908A}" dt="2026-08-21T05:52:43.404" v="80" actId="33524"/>
          <ac:spMkLst>
            <pc:docMk/>
            <pc:sldMk cId="0" sldId="269"/>
            <ac:spMk id="15" creationId="{00000000-0000-0000-0000-000000000000}"/>
          </ac:spMkLst>
        </pc:spChg>
        <pc:spChg chg="mod">
          <ac:chgData name="sukannia suresh" userId="aa04e99e5b5ac85d" providerId="LiveId" clId="{E9209F09-C420-49D6-9031-371A518D908A}" dt="2026-08-21T05:52:49.410" v="81" actId="33524"/>
          <ac:spMkLst>
            <pc:docMk/>
            <pc:sldMk cId="0" sldId="269"/>
            <ac:spMk id="19" creationId="{00000000-0000-0000-0000-000000000000}"/>
          </ac:spMkLst>
        </pc:spChg>
        <pc:spChg chg="mod">
          <ac:chgData name="sukannia suresh" userId="aa04e99e5b5ac85d" providerId="LiveId" clId="{E9209F09-C420-49D6-9031-371A518D908A}" dt="2026-08-21T05:53:02.333" v="82" actId="33524"/>
          <ac:spMkLst>
            <pc:docMk/>
            <pc:sldMk cId="0" sldId="269"/>
            <ac:spMk id="23" creationId="{00000000-0000-0000-0000-000000000000}"/>
          </ac:spMkLst>
        </pc:spChg>
        <pc:spChg chg="mod">
          <ac:chgData name="sukannia suresh" userId="aa04e99e5b5ac85d" providerId="LiveId" clId="{E9209F09-C420-49D6-9031-371A518D908A}" dt="2026-08-21T05:53:04.723" v="83" actId="33524"/>
          <ac:spMkLst>
            <pc:docMk/>
            <pc:sldMk cId="0" sldId="269"/>
            <ac:spMk id="27" creationId="{00000000-0000-0000-0000-000000000000}"/>
          </ac:spMkLst>
        </pc:spChg>
        <pc:spChg chg="mod">
          <ac:chgData name="sukannia suresh" userId="aa04e99e5b5ac85d" providerId="LiveId" clId="{E9209F09-C420-49D6-9031-371A518D908A}" dt="2026-08-21T05:53:06.749" v="84" actId="33524"/>
          <ac:spMkLst>
            <pc:docMk/>
            <pc:sldMk cId="0" sldId="269"/>
            <ac:spMk id="31" creationId="{00000000-0000-0000-0000-000000000000}"/>
          </ac:spMkLst>
        </pc:spChg>
      </pc:sldChg>
      <pc:sldChg chg="modSp add">
        <pc:chgData name="sukannia suresh" userId="aa04e99e5b5ac85d" providerId="LiveId" clId="{E9209F09-C420-49D6-9031-371A518D908A}" dt="2026-08-20T15:21:37.662" v="76"/>
        <pc:sldMkLst>
          <pc:docMk/>
          <pc:sldMk cId="0" sldId="272"/>
        </pc:sldMkLst>
        <pc:spChg chg="mod">
          <ac:chgData name="sukannia suresh" userId="aa04e99e5b5ac85d" providerId="LiveId" clId="{E9209F09-C420-49D6-9031-371A518D908A}" dt="2026-08-20T15:21:37.662" v="76"/>
          <ac:spMkLst>
            <pc:docMk/>
            <pc:sldMk cId="0" sldId="272"/>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969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everyone. Today I'm walking you through my Power BI project, the Insurance Claims Analysis Dashboard. The goal of this project was to take raw insurance claims data and turn it into an interactive dashboard that helps management understand claims performance, financial exposure, and risk — all in one place. I built this end-to-end: cleaning and shaping the data in Power Query, modeling it into a proper data model, writing DAX measures for the KPIs, and then designing three report pages that each answer a specific business question. Key message to remember: this isn't just a set of charts — it's a decision-support tool built around real business questions.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sits under one single objective — I didn't want three disconnected mini-projects, I wanted one story told in three chapters. I picked these three analytical areas because together they cover the full lifecycle of a claim: first, what's actually happening operationally — how many claims, what status they're in. Second, what that means financially — premiums collected versus claims paid out. And third, where the risk sits — fraud flags, claims needing investigation, and how efficiently we're settling them. Key message: one objective, three connected lenses on the same claims data.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Power BI, this data just sat in raw transactional form — thousands of rows of claim records with no easy way to see the big picture. You couldn't quickly tell how claims were trending month to month, which branches were busiest, how much money was actually at stake, or where fraud and investigation flags were concentrated. That's the real business problem — not a lack of data, but a lack of a fast, visual way to interpret it. That naturally leads to the question this whole dashboard is built to answer: how do we turn this raw data into insights the claims team can actually act on? Key message: the problem was visibility, not data volume.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could build any visuals, I had to get the data model right. I used Power Query to clean and shape the raw claims data, then modeled it as a star schema — a single fact table, Fact_Claims, connected to four dimension tables: Dim_Date, Dim Branch, Dim_Customer, and Dim_Policy. The dedicated date table is what powers the year and month slicers and lets me do proper trend analysis. On top of that model, I wrote DAX measures for every KPI you'll see across the three pages — Total Claims, Total Claim Amount, Approval Rate, Fraud Claims, Claim-to-Premium Ratio, Average Settlement Days — so the numbers stay consistent no matter which page you're on. Key message: a clean, well-related data model is what makes the whole dashboard reliable and fast.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show you the actual dashboard pages, I want to set up the story, because I don't want this to feel like a random collection of charts. Each of the three report pages answers one specific business question in sequence — first what's happening, then what it costs, then where the risk sits — and that naturally leads to recommendations for management. Key message: the dashboard was designed around this exact flow, not the other way around.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first page answers the most basic operational question: what's actually happening with our claims right now? The three cards at the top — Total Claims, Total Claim Amount, and Approval Rate — give an instant scale check. Then the status donut breaks that down into approved, rejected and pending, so you immediately see the outcome mix behind the headline approval rate. The monthly trend and branch charts let you see whether that volume is steady or spiking, and where it's coming from geographically. And I included a fraud-by-policy-type view here too, as an early flag, before diving deeper into it on the Risk page. Key message: this page is the operational pulse check — volume, outcome, timing and location, all in one view.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did this page actually tell us? First, scale — 2,000 claims worth $65.65 million shows this is a real financial exposure, not a rounding error. Second, the outcome split — about two-thirds of claims get approved, but the pending bucket of 271 claims is worth watching closely since that's unresolved work sitting in the pipeline. For the monthly and branch patterns, I'm being careful here — I want you to read the specific concentration directly off the dashboard rather than me quoting a number I can't fully verify from this summary. And the fraud-by-policy-type chart on this page is really a preview — it's the reason I built a dedicated risk page. Key message: strong overall approval rate, but a meaningful pending queue and a fraud signal both warrant follow-up.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shifts the question from "what's happening" to "what does it cost." Premium by Policy Type shows the revenue side — what's coming in. The Claim-to-Premium Ratio is really the key visual here, because it tells you directly whether a policy type is paying out more relative to what it collects. Average Claim Amount by Policy Type adds severity on top of that — not just how often claims happen, but how large they are. The branch map and monthly trend bring in geography and time, and I repeated the fraud-by-policy-type chart here so the financial and risk views sit side by side. Key message: this page connects premium income to claim payout, policy type by policy type.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things came out of the financial and policy page. Premium by policy type tells us where revenue is coming from, but I want to confirm the exact split against the dashboard before I name a specific top policy type in front of you. The claim-to-premium ratio is the one to watch closely — any policy type where that ratio gets close to or above 1 means we're paying out nearly as much as, or more than, we're collecting, which is a pricing conversation. Average claim severity and branch exposure both need a live look at the dashboard to call out specifics accurately, and the monthly trend tells us whether our financial exposure is stable or volatile, which matters for reserve planning. Key message: the claim-to-premium ratio is the single most important financial health metric on this page.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third page is where we look at risk and operations. It's important to separate two very different flags: Fraud Claims by Policy Type shows confirmed fraud, while Claims Requiring Investigation by Policy Type shows cases flagged for further review — those are not the same population. The branch map adds a geographic lens to fraud, and the settlement charts — by branch and by month — track operational efficiency, essentially how long it takes us to close a claim. I also added claims by customer segment, to see whether claim volume skews toward particular types of customers. Key message: this page separates confirmed risk from things that just need a closer look, and adds an operational efficiency lens on top.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numbers here need to be kept clearly separate: 139 fraud claims are confirmed flags, while 344 claims require investigation — that's a much broader group of cases pulled aside for a closer look, not a confirmation of wrongdoing. I'd want to look at the live dashboard with you to name the specific policy type or branch where fraud concentrates, rather than guessing from memory. The one number I'm confident quoting is average settlement time — 23.41 days — which is a solid operational baseline we can track going forward, by branch and by month, to see if we're getting faster or slower. Key message: don't conflate fraud with investigation-required — they need different responses, and settlement time is our clean operational KPI.</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 I wanted to emphasize is that this isn't a static report — it's interactive. Every page has slicers for year, month, branch and claim status, so anyone can filter down to exactly the slice they care about. There's also a Claim ID and Policy ID lookup, so if someone needs to investigate one specific case, they don't have to scroll through the whole dataset — they can search directly. Page navigation moves between the three analytical pages, and Q&amp;A lets users type a natural-language question and get an answer straight from the model. Key message: this turns the dashboard from a static report into a self-serve investigation tool.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where I pull the three pages back together, because on their own they can feel like separate reports. Claims performance tells us the scale and outcome mix: 2,000 claims, $65.65 million, a 66.10% approval rate. Financial exposure builds on that by asking what it's costing us relative to premium — the claim-to-premium ratio is the clearest signal there, and I'd confirm the specific leading policy type or branch on the live dashboard. And risk &amp; operations closes the loop with 139 confirmed fraud claims, 344 flagged for investigation, and a 23.41-day average settlement time. Key message: these three pages are one continuous story — volume, then cost, then risk — not three separate reports.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on this slide traces back to something we just saw. Because pending claims showed up as a sizeable group, the first recommendation is to actively monitor and reduce that backlog. Because rejections make up a meaningful share of outcomes, we should understand what's driving them. Investigation-required claims and fraud patterns both came out of the risk page, so those get prioritized and monitored by policy type and branch. Settlement time becomes an ongoing operational KPI since we now have a clean baseline of 23.41 days, and branch-level monitoring plus the ID lookup tools support faster day-to-day investigation. Key message: every recommendation here is traceable back to a specific insight — nothing is generic advice.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Stepping back, here's the practical value this dashboard adds day to day: faster monitoring, better visibility into claims, a clear read on financial exposure, and a dedicated lens on risk and fraud. It also helps prioritize which investigation-required claims to look at first, tracks settlement performance, and supports quick case-level lookups by Claim ID or Policy ID. I want to be careful not to oversell this — the dashboard supports better, faster decisions, but the judgment calls still sit with the claims and risk teams. Key message: this is a decision-support tool, not a replacement for expert judgment.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 this project took raw insurance claims data, structured it into a proper model in Power BI, and then answered three connected business questions: what's happening with claims, what's the financial impact, and where are the risks and operational concerns. Each answer fed into a set of concrete, traceable recommendations rather than generic advice. The one-line takeaway I want you to leave with is this: this dashboard connects claims performance, financial exposure, and risk analysis into a single interactive tool that supports faster, better-informed claims management decisions. Thank you — happy to open it up and walk through any page live, or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 I'm happy to answer any questions about the data preparation, the PivotTables, the dashboard design, or the insights I found."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A45"/>
        </a:solidFill>
        <a:effectLst/>
      </p:bgPr>
    </p:bg>
    <p:spTree>
      <p:nvGrpSpPr>
        <p:cNvPr id="1" name=""/>
        <p:cNvGrpSpPr/>
        <p:nvPr/>
      </p:nvGrpSpPr>
      <p:grpSpPr>
        <a:xfrm>
          <a:off x="0" y="0"/>
          <a:ext cx="0" cy="0"/>
          <a:chOff x="0" y="0"/>
          <a:chExt cx="0" cy="0"/>
        </a:xfrm>
      </p:grpSpPr>
      <p:sp>
        <p:nvSpPr>
          <p:cNvPr id="2" name="Shape 0"/>
          <p:cNvSpPr/>
          <p:nvPr/>
        </p:nvSpPr>
        <p:spPr>
          <a:xfrm>
            <a:off x="9966960" y="-914400"/>
            <a:ext cx="3840480" cy="3840480"/>
          </a:xfrm>
          <a:prstGeom prst="ellipse">
            <a:avLst/>
          </a:prstGeom>
          <a:solidFill>
            <a:srgbClr val="1E2761"/>
          </a:solidFill>
          <a:ln/>
        </p:spPr>
        <p:txBody>
          <a:bodyPr/>
          <a:lstStyle/>
          <a:p>
            <a:endParaRPr lang="en-IN"/>
          </a:p>
        </p:txBody>
      </p:sp>
      <p:sp>
        <p:nvSpPr>
          <p:cNvPr id="3" name="Shape 1"/>
          <p:cNvSpPr/>
          <p:nvPr/>
        </p:nvSpPr>
        <p:spPr>
          <a:xfrm>
            <a:off x="10698480" y="502920"/>
            <a:ext cx="822960" cy="822960"/>
          </a:xfrm>
          <a:prstGeom prst="ellipse">
            <a:avLst/>
          </a:prstGeom>
          <a:solidFill>
            <a:srgbClr val="232A5C"/>
          </a:solidFill>
          <a:ln w="19050">
            <a:solidFill>
              <a:srgbClr val="C99B4A"/>
            </a:solidFill>
            <a:prstDash val="solid"/>
          </a:ln>
        </p:spPr>
        <p:txBody>
          <a:bodyPr/>
          <a:lstStyle/>
          <a:p>
            <a:endParaRPr lang="en-IN"/>
          </a:p>
        </p:txBody>
      </p:sp>
      <p:sp>
        <p:nvSpPr>
          <p:cNvPr id="4" name="Shape 2"/>
          <p:cNvSpPr/>
          <p:nvPr/>
        </p:nvSpPr>
        <p:spPr>
          <a:xfrm>
            <a:off x="10899648" y="1024128"/>
            <a:ext cx="91440" cy="182880"/>
          </a:xfrm>
          <a:prstGeom prst="rect">
            <a:avLst/>
          </a:prstGeom>
          <a:solidFill>
            <a:srgbClr val="C99B4A"/>
          </a:solidFill>
          <a:ln/>
        </p:spPr>
        <p:txBody>
          <a:bodyPr/>
          <a:lstStyle/>
          <a:p>
            <a:endParaRPr lang="en-IN"/>
          </a:p>
        </p:txBody>
      </p:sp>
      <p:sp>
        <p:nvSpPr>
          <p:cNvPr id="5" name="Shape 3"/>
          <p:cNvSpPr/>
          <p:nvPr/>
        </p:nvSpPr>
        <p:spPr>
          <a:xfrm>
            <a:off x="11045952" y="914400"/>
            <a:ext cx="91440" cy="292608"/>
          </a:xfrm>
          <a:prstGeom prst="rect">
            <a:avLst/>
          </a:prstGeom>
          <a:solidFill>
            <a:srgbClr val="C99B4A"/>
          </a:solidFill>
          <a:ln/>
        </p:spPr>
        <p:txBody>
          <a:bodyPr/>
          <a:lstStyle/>
          <a:p>
            <a:endParaRPr lang="en-IN"/>
          </a:p>
        </p:txBody>
      </p:sp>
      <p:sp>
        <p:nvSpPr>
          <p:cNvPr id="6" name="Shape 4"/>
          <p:cNvSpPr/>
          <p:nvPr/>
        </p:nvSpPr>
        <p:spPr>
          <a:xfrm>
            <a:off x="11192256" y="969264"/>
            <a:ext cx="91440" cy="237744"/>
          </a:xfrm>
          <a:prstGeom prst="rect">
            <a:avLst/>
          </a:prstGeom>
          <a:solidFill>
            <a:srgbClr val="C99B4A"/>
          </a:solidFill>
          <a:ln/>
        </p:spPr>
        <p:txBody>
          <a:bodyPr/>
          <a:lstStyle/>
          <a:p>
            <a:endParaRPr lang="en-IN"/>
          </a:p>
        </p:txBody>
      </p:sp>
      <p:sp>
        <p:nvSpPr>
          <p:cNvPr id="7" name="Text 5"/>
          <p:cNvSpPr/>
          <p:nvPr/>
        </p:nvSpPr>
        <p:spPr>
          <a:xfrm>
            <a:off x="822960" y="1965960"/>
            <a:ext cx="7315200" cy="320040"/>
          </a:xfrm>
          <a:prstGeom prst="rect">
            <a:avLst/>
          </a:prstGeom>
          <a:noFill/>
          <a:ln/>
        </p:spPr>
        <p:txBody>
          <a:bodyPr wrap="square" lIns="0" tIns="0" rIns="0" bIns="0" rtlCol="0" anchor="ctr"/>
          <a:lstStyle/>
          <a:p>
            <a:pPr marL="0" indent="0">
              <a:buNone/>
            </a:pPr>
            <a:r>
              <a:rPr lang="en-US" sz="1300" b="1" kern="0" spc="300" dirty="0">
                <a:solidFill>
                  <a:srgbClr val="C99B4A"/>
                </a:solidFill>
                <a:latin typeface="Calibri" pitchFamily="34" charset="0"/>
                <a:ea typeface="Calibri" pitchFamily="34" charset="-122"/>
                <a:cs typeface="Calibri" pitchFamily="34" charset="-120"/>
              </a:rPr>
              <a:t>POWER BI PROJECT</a:t>
            </a:r>
            <a:endParaRPr lang="en-US" sz="1300" dirty="0"/>
          </a:p>
        </p:txBody>
      </p:sp>
      <p:sp>
        <p:nvSpPr>
          <p:cNvPr id="8" name="Text 6"/>
          <p:cNvSpPr/>
          <p:nvPr/>
        </p:nvSpPr>
        <p:spPr>
          <a:xfrm>
            <a:off x="777240" y="2286000"/>
            <a:ext cx="9601200" cy="1554480"/>
          </a:xfrm>
          <a:prstGeom prst="rect">
            <a:avLst/>
          </a:prstGeom>
          <a:noFill/>
          <a:ln/>
        </p:spPr>
        <p:txBody>
          <a:bodyPr wrap="square" lIns="0" tIns="0" rIns="0" bIns="0" rtlCol="0" anchor="ctr"/>
          <a:lstStyle/>
          <a:p>
            <a:pPr marL="0" indent="0">
              <a:lnSpc>
                <a:spcPct val="102000"/>
              </a:lnSpc>
              <a:buNone/>
            </a:pPr>
            <a:r>
              <a:rPr lang="en-US" sz="4200" b="1" dirty="0">
                <a:solidFill>
                  <a:srgbClr val="FFFFFF"/>
                </a:solidFill>
                <a:latin typeface="Cambria" pitchFamily="34" charset="0"/>
                <a:ea typeface="Cambria" pitchFamily="34" charset="-122"/>
                <a:cs typeface="Cambria" pitchFamily="34" charset="-120"/>
              </a:rPr>
              <a:t>INSURANCE CLAIMS</a:t>
            </a:r>
            <a:endParaRPr lang="en-US" sz="4200" dirty="0"/>
          </a:p>
          <a:p>
            <a:pPr marL="0" indent="0">
              <a:lnSpc>
                <a:spcPct val="102000"/>
              </a:lnSpc>
              <a:buNone/>
            </a:pPr>
            <a:r>
              <a:rPr lang="en-US" sz="4200" b="1" dirty="0">
                <a:solidFill>
                  <a:srgbClr val="FFFFFF"/>
                </a:solidFill>
                <a:latin typeface="Cambria" pitchFamily="34" charset="0"/>
                <a:ea typeface="Cambria" pitchFamily="34" charset="-122"/>
                <a:cs typeface="Cambria" pitchFamily="34" charset="-120"/>
              </a:rPr>
              <a:t>ANALYSIS DASHBOARD</a:t>
            </a:r>
            <a:endParaRPr lang="en-US" sz="4200" dirty="0"/>
          </a:p>
        </p:txBody>
      </p:sp>
      <p:sp>
        <p:nvSpPr>
          <p:cNvPr id="9" name="Text 7"/>
          <p:cNvSpPr/>
          <p:nvPr/>
        </p:nvSpPr>
        <p:spPr>
          <a:xfrm>
            <a:off x="822960" y="3886200"/>
            <a:ext cx="8229600" cy="457200"/>
          </a:xfrm>
          <a:prstGeom prst="rect">
            <a:avLst/>
          </a:prstGeom>
          <a:noFill/>
          <a:ln/>
        </p:spPr>
        <p:txBody>
          <a:bodyPr wrap="square" lIns="0" tIns="0" rIns="0" bIns="0" rtlCol="0" anchor="ctr"/>
          <a:lstStyle/>
          <a:p>
            <a:pPr marL="0" indent="0">
              <a:buNone/>
            </a:pPr>
            <a:r>
              <a:rPr lang="en-US" sz="1800" i="1" dirty="0">
                <a:solidFill>
                  <a:srgbClr val="CADCFC"/>
                </a:solidFill>
                <a:latin typeface="Calibri" pitchFamily="34" charset="0"/>
                <a:ea typeface="Calibri" pitchFamily="34" charset="-122"/>
                <a:cs typeface="Calibri" pitchFamily="34" charset="-120"/>
              </a:rPr>
              <a:t>Power BI Dashboard &amp; Business Insights</a:t>
            </a:r>
            <a:endParaRPr lang="en-US" sz="1800" dirty="0"/>
          </a:p>
        </p:txBody>
      </p:sp>
      <p:sp>
        <p:nvSpPr>
          <p:cNvPr id="10" name="Shape 8"/>
          <p:cNvSpPr/>
          <p:nvPr/>
        </p:nvSpPr>
        <p:spPr>
          <a:xfrm>
            <a:off x="822960" y="4617720"/>
            <a:ext cx="1046074" cy="384048"/>
          </a:xfrm>
          <a:prstGeom prst="roundRect">
            <a:avLst>
              <a:gd name="adj" fmla="val 50000"/>
            </a:avLst>
          </a:prstGeom>
          <a:solidFill>
            <a:srgbClr val="232A5C"/>
          </a:solidFill>
          <a:ln/>
        </p:spPr>
        <p:txBody>
          <a:bodyPr/>
          <a:lstStyle/>
          <a:p>
            <a:endParaRPr lang="en-IN"/>
          </a:p>
        </p:txBody>
      </p:sp>
      <p:sp>
        <p:nvSpPr>
          <p:cNvPr id="11" name="Text 9"/>
          <p:cNvSpPr/>
          <p:nvPr/>
        </p:nvSpPr>
        <p:spPr>
          <a:xfrm>
            <a:off x="822960" y="4617720"/>
            <a:ext cx="1046074" cy="384048"/>
          </a:xfrm>
          <a:prstGeom prst="rect">
            <a:avLst/>
          </a:prstGeom>
          <a:noFill/>
          <a:ln/>
        </p:spPr>
        <p:txBody>
          <a:bodyPr wrap="square" lIns="0" tIns="0" rIns="0" bIns="0" rtlCol="0" anchor="ctr"/>
          <a:lstStyle/>
          <a:p>
            <a:pPr marL="0" indent="0" algn="ctr">
              <a:buNone/>
            </a:pPr>
            <a:r>
              <a:rPr lang="en-US" sz="1100" b="1" dirty="0">
                <a:solidFill>
                  <a:srgbClr val="CADCFC"/>
                </a:solidFill>
                <a:latin typeface="Calibri" pitchFamily="34" charset="0"/>
                <a:ea typeface="Calibri" pitchFamily="34" charset="-122"/>
                <a:cs typeface="Calibri" pitchFamily="34" charset="-120"/>
              </a:rPr>
              <a:t>Power BI</a:t>
            </a:r>
            <a:endParaRPr lang="en-US" sz="1100" dirty="0"/>
          </a:p>
        </p:txBody>
      </p:sp>
      <p:sp>
        <p:nvSpPr>
          <p:cNvPr id="12" name="Shape 10"/>
          <p:cNvSpPr/>
          <p:nvPr/>
        </p:nvSpPr>
        <p:spPr>
          <a:xfrm>
            <a:off x="2070202" y="4617720"/>
            <a:ext cx="552298" cy="384048"/>
          </a:xfrm>
          <a:prstGeom prst="roundRect">
            <a:avLst>
              <a:gd name="adj" fmla="val 50000"/>
            </a:avLst>
          </a:prstGeom>
          <a:solidFill>
            <a:srgbClr val="232A5C"/>
          </a:solidFill>
          <a:ln/>
        </p:spPr>
        <p:txBody>
          <a:bodyPr/>
          <a:lstStyle/>
          <a:p>
            <a:endParaRPr lang="en-IN"/>
          </a:p>
        </p:txBody>
      </p:sp>
      <p:sp>
        <p:nvSpPr>
          <p:cNvPr id="13" name="Text 11"/>
          <p:cNvSpPr/>
          <p:nvPr/>
        </p:nvSpPr>
        <p:spPr>
          <a:xfrm>
            <a:off x="2070202" y="4617720"/>
            <a:ext cx="552298" cy="384048"/>
          </a:xfrm>
          <a:prstGeom prst="rect">
            <a:avLst/>
          </a:prstGeom>
          <a:noFill/>
          <a:ln/>
        </p:spPr>
        <p:txBody>
          <a:bodyPr wrap="square" lIns="0" tIns="0" rIns="0" bIns="0" rtlCol="0" anchor="ctr"/>
          <a:lstStyle/>
          <a:p>
            <a:pPr marL="0" indent="0" algn="ctr">
              <a:buNone/>
            </a:pPr>
            <a:r>
              <a:rPr lang="en-US" sz="1100" b="1" dirty="0">
                <a:solidFill>
                  <a:srgbClr val="CADCFC"/>
                </a:solidFill>
                <a:latin typeface="Calibri" pitchFamily="34" charset="0"/>
                <a:ea typeface="Calibri" pitchFamily="34" charset="-122"/>
                <a:cs typeface="Calibri" pitchFamily="34" charset="-120"/>
              </a:rPr>
              <a:t>DAX</a:t>
            </a:r>
            <a:endParaRPr lang="en-US" sz="1100" dirty="0"/>
          </a:p>
        </p:txBody>
      </p:sp>
      <p:sp>
        <p:nvSpPr>
          <p:cNvPr id="14" name="Shape 12"/>
          <p:cNvSpPr/>
          <p:nvPr/>
        </p:nvSpPr>
        <p:spPr>
          <a:xfrm>
            <a:off x="2823667" y="4617720"/>
            <a:ext cx="1342339" cy="384048"/>
          </a:xfrm>
          <a:prstGeom prst="roundRect">
            <a:avLst>
              <a:gd name="adj" fmla="val 50000"/>
            </a:avLst>
          </a:prstGeom>
          <a:solidFill>
            <a:srgbClr val="232A5C"/>
          </a:solidFill>
          <a:ln/>
        </p:spPr>
        <p:txBody>
          <a:bodyPr/>
          <a:lstStyle/>
          <a:p>
            <a:endParaRPr lang="en-IN"/>
          </a:p>
        </p:txBody>
      </p:sp>
      <p:sp>
        <p:nvSpPr>
          <p:cNvPr id="15" name="Text 13"/>
          <p:cNvSpPr/>
          <p:nvPr/>
        </p:nvSpPr>
        <p:spPr>
          <a:xfrm>
            <a:off x="2823667" y="4617720"/>
            <a:ext cx="1342339" cy="384048"/>
          </a:xfrm>
          <a:prstGeom prst="rect">
            <a:avLst/>
          </a:prstGeom>
          <a:noFill/>
          <a:ln/>
        </p:spPr>
        <p:txBody>
          <a:bodyPr wrap="square" lIns="0" tIns="0" rIns="0" bIns="0" rtlCol="0" anchor="ctr"/>
          <a:lstStyle/>
          <a:p>
            <a:pPr marL="0" indent="0" algn="ctr">
              <a:buNone/>
            </a:pPr>
            <a:r>
              <a:rPr lang="en-US" sz="1100" b="1" dirty="0">
                <a:solidFill>
                  <a:srgbClr val="CADCFC"/>
                </a:solidFill>
                <a:latin typeface="Calibri" pitchFamily="34" charset="0"/>
                <a:ea typeface="Calibri" pitchFamily="34" charset="-122"/>
                <a:cs typeface="Calibri" pitchFamily="34" charset="-120"/>
              </a:rPr>
              <a:t>Power Query</a:t>
            </a:r>
            <a:endParaRPr lang="en-US" sz="1100" dirty="0"/>
          </a:p>
        </p:txBody>
      </p:sp>
      <p:sp>
        <p:nvSpPr>
          <p:cNvPr id="16" name="Shape 14"/>
          <p:cNvSpPr/>
          <p:nvPr/>
        </p:nvSpPr>
        <p:spPr>
          <a:xfrm>
            <a:off x="4367174" y="4617720"/>
            <a:ext cx="1539850" cy="384048"/>
          </a:xfrm>
          <a:prstGeom prst="roundRect">
            <a:avLst>
              <a:gd name="adj" fmla="val 50000"/>
            </a:avLst>
          </a:prstGeom>
          <a:solidFill>
            <a:srgbClr val="232A5C"/>
          </a:solidFill>
          <a:ln/>
        </p:spPr>
        <p:txBody>
          <a:bodyPr/>
          <a:lstStyle/>
          <a:p>
            <a:endParaRPr lang="en-IN"/>
          </a:p>
        </p:txBody>
      </p:sp>
      <p:sp>
        <p:nvSpPr>
          <p:cNvPr id="17" name="Text 15"/>
          <p:cNvSpPr/>
          <p:nvPr/>
        </p:nvSpPr>
        <p:spPr>
          <a:xfrm>
            <a:off x="4367174" y="4617720"/>
            <a:ext cx="1539850" cy="384048"/>
          </a:xfrm>
          <a:prstGeom prst="rect">
            <a:avLst/>
          </a:prstGeom>
          <a:noFill/>
          <a:ln/>
        </p:spPr>
        <p:txBody>
          <a:bodyPr wrap="square" lIns="0" tIns="0" rIns="0" bIns="0" rtlCol="0" anchor="ctr"/>
          <a:lstStyle/>
          <a:p>
            <a:pPr marL="0" indent="0" algn="ctr">
              <a:buNone/>
            </a:pPr>
            <a:r>
              <a:rPr lang="en-US" sz="1100" b="1" dirty="0">
                <a:solidFill>
                  <a:srgbClr val="CADCFC"/>
                </a:solidFill>
                <a:latin typeface="Calibri" pitchFamily="34" charset="0"/>
                <a:ea typeface="Calibri" pitchFamily="34" charset="-122"/>
                <a:cs typeface="Calibri" pitchFamily="34" charset="-120"/>
              </a:rPr>
              <a:t>Data Modeling</a:t>
            </a:r>
            <a:endParaRPr lang="en-US" sz="1100" dirty="0"/>
          </a:p>
        </p:txBody>
      </p:sp>
      <p:sp>
        <p:nvSpPr>
          <p:cNvPr id="18" name="Shape 16"/>
          <p:cNvSpPr/>
          <p:nvPr/>
        </p:nvSpPr>
        <p:spPr>
          <a:xfrm>
            <a:off x="771064" y="5894430"/>
            <a:ext cx="1828800" cy="0"/>
          </a:xfrm>
          <a:prstGeom prst="line">
            <a:avLst/>
          </a:prstGeom>
          <a:noFill/>
          <a:ln w="19050">
            <a:solidFill>
              <a:srgbClr val="C99B4A"/>
            </a:solidFill>
            <a:prstDash val="solid"/>
          </a:ln>
        </p:spPr>
        <p:txBody>
          <a:bodyPr/>
          <a:lstStyle/>
          <a:p>
            <a:br>
              <a:rPr lang="en-US" sz="1200" dirty="0">
                <a:solidFill>
                  <a:srgbClr val="8A93A8"/>
                </a:solidFill>
                <a:latin typeface="Calibri" pitchFamily="34" charset="0"/>
                <a:ea typeface="Calibri" pitchFamily="34" charset="-122"/>
                <a:cs typeface="Calibri" pitchFamily="34" charset="-120"/>
              </a:rPr>
            </a:br>
            <a:r>
              <a:rPr lang="en-US" sz="1200" dirty="0">
                <a:solidFill>
                  <a:srgbClr val="8A93A8"/>
                </a:solidFill>
                <a:latin typeface="Calibri" pitchFamily="34" charset="0"/>
                <a:ea typeface="Calibri" pitchFamily="34" charset="-122"/>
                <a:cs typeface="Calibri" pitchFamily="34" charset="-120"/>
              </a:rPr>
              <a:t>Prepared by</a:t>
            </a:r>
            <a:endParaRPr lang="en-US" sz="1200" dirty="0"/>
          </a:p>
          <a:p>
            <a:endParaRPr lang="en-IN" dirty="0"/>
          </a:p>
        </p:txBody>
      </p:sp>
      <p:sp>
        <p:nvSpPr>
          <p:cNvPr id="19" name="Text 17"/>
          <p:cNvSpPr/>
          <p:nvPr/>
        </p:nvSpPr>
        <p:spPr>
          <a:xfrm>
            <a:off x="771064" y="6243971"/>
            <a:ext cx="4572000" cy="36576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Sukannia Suresh</a:t>
            </a:r>
            <a:endParaRPr lang="en-US" sz="1600" dirty="0"/>
          </a:p>
        </p:txBody>
      </p:sp>
      <p:sp>
        <p:nvSpPr>
          <p:cNvPr id="20" name="Text 18"/>
          <p:cNvSpPr/>
          <p:nvPr/>
        </p:nvSpPr>
        <p:spPr>
          <a:xfrm>
            <a:off x="771064" y="5466731"/>
            <a:ext cx="4572000" cy="274320"/>
          </a:xfrm>
          <a:prstGeom prst="rect">
            <a:avLst/>
          </a:prstGeom>
          <a:noFill/>
          <a:ln/>
        </p:spPr>
        <p:txBody>
          <a:bodyPr wrap="square" lIns="0" tIns="0" rIns="0" bIns="0" rtlCol="0" anchor="ctr"/>
          <a:lstStyle/>
          <a:p>
            <a:r>
              <a:rPr lang="en-IN" sz="1200" dirty="0">
                <a:solidFill>
                  <a:schemeClr val="accent3"/>
                </a:solidFill>
              </a:rPr>
              <a:t>Organisation</a:t>
            </a:r>
            <a:r>
              <a:rPr lang="en-US" sz="1400" dirty="0">
                <a:solidFill>
                  <a:schemeClr val="bg1"/>
                </a:solidFill>
                <a:latin typeface="Calibri" pitchFamily="34" charset="0"/>
                <a:ea typeface="Calibri" pitchFamily="34" charset="-122"/>
                <a:cs typeface="Calibri" pitchFamily="34" charset="-120"/>
              </a:rPr>
              <a:t>  </a:t>
            </a:r>
            <a:br>
              <a:rPr lang="en-US" sz="1400" dirty="0">
                <a:solidFill>
                  <a:schemeClr val="bg1"/>
                </a:solidFill>
                <a:latin typeface="Calibri" pitchFamily="34" charset="0"/>
                <a:ea typeface="Calibri" pitchFamily="34" charset="-122"/>
                <a:cs typeface="Calibri" pitchFamily="34" charset="-120"/>
              </a:rPr>
            </a:br>
            <a:r>
              <a:rPr lang="en-IN" sz="1400" dirty="0">
                <a:solidFill>
                  <a:schemeClr val="bg1"/>
                </a:solidFill>
              </a:rPr>
              <a:t>BLUE KWET</a:t>
            </a:r>
            <a:endParaRPr lang="en-US"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THE GOAL</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PROJECT OBJECTIVE</a:t>
            </a:r>
            <a:endParaRPr lang="en-US" sz="3000" dirty="0"/>
          </a:p>
        </p:txBody>
      </p:sp>
      <p:sp>
        <p:nvSpPr>
          <p:cNvPr id="4" name="Shape 2"/>
          <p:cNvSpPr/>
          <p:nvPr/>
        </p:nvSpPr>
        <p:spPr>
          <a:xfrm>
            <a:off x="548640" y="1600200"/>
            <a:ext cx="11064240" cy="1234440"/>
          </a:xfrm>
          <a:prstGeom prst="roundRect">
            <a:avLst>
              <a:gd name="adj" fmla="val 5926"/>
            </a:avLst>
          </a:prstGeom>
          <a:solidFill>
            <a:srgbClr val="EEF3FC"/>
          </a:solidFill>
          <a:ln w="12700">
            <a:solidFill>
              <a:srgbClr val="CADCFC"/>
            </a:solidFill>
            <a:prstDash val="solid"/>
          </a:ln>
        </p:spPr>
        <p:txBody>
          <a:bodyPr/>
          <a:lstStyle/>
          <a:p>
            <a:endParaRPr lang="en-IN"/>
          </a:p>
        </p:txBody>
      </p:sp>
      <p:sp>
        <p:nvSpPr>
          <p:cNvPr id="5" name="Text 3"/>
          <p:cNvSpPr/>
          <p:nvPr/>
        </p:nvSpPr>
        <p:spPr>
          <a:xfrm>
            <a:off x="914400" y="1737360"/>
            <a:ext cx="10332720" cy="960120"/>
          </a:xfrm>
          <a:prstGeom prst="rect">
            <a:avLst/>
          </a:prstGeom>
          <a:noFill/>
          <a:ln/>
        </p:spPr>
        <p:txBody>
          <a:bodyPr wrap="square" lIns="0" tIns="0" rIns="0" bIns="0" rtlCol="0" anchor="ctr"/>
          <a:lstStyle/>
          <a:p>
            <a:pPr marL="0" indent="0" algn="ctr">
              <a:lnSpc>
                <a:spcPct val="115000"/>
              </a:lnSpc>
              <a:buNone/>
            </a:pPr>
            <a:r>
              <a:rPr lang="en-US" sz="1700" b="1" i="1" dirty="0">
                <a:solidFill>
                  <a:srgbClr val="1E2761"/>
                </a:solidFill>
                <a:latin typeface="Cambria" pitchFamily="34" charset="0"/>
                <a:ea typeface="Cambria" pitchFamily="34" charset="-122"/>
                <a:cs typeface="Cambria" pitchFamily="34" charset="-120"/>
              </a:rPr>
              <a:t>“To analyze insurance claims performance, financial exposure, and risk-related patterns using an interactive Power BI dashboard and translate the analysis into actionable business insights.”</a:t>
            </a:r>
            <a:endParaRPr lang="en-US" sz="1700" dirty="0"/>
          </a:p>
        </p:txBody>
      </p:sp>
      <p:sp>
        <p:nvSpPr>
          <p:cNvPr id="6" name="Text 4"/>
          <p:cNvSpPr/>
          <p:nvPr/>
        </p:nvSpPr>
        <p:spPr>
          <a:xfrm>
            <a:off x="548640" y="3154680"/>
            <a:ext cx="9144000" cy="32004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ONE OBJECTIVE, THREE ANALYTICAL AREAS</a:t>
            </a:r>
            <a:endParaRPr lang="en-US" sz="1200" dirty="0"/>
          </a:p>
        </p:txBody>
      </p:sp>
      <p:sp>
        <p:nvSpPr>
          <p:cNvPr id="7" name="Shape 5"/>
          <p:cNvSpPr/>
          <p:nvPr/>
        </p:nvSpPr>
        <p:spPr>
          <a:xfrm>
            <a:off x="548640" y="3566160"/>
            <a:ext cx="3502152" cy="2468880"/>
          </a:xfrm>
          <a:prstGeom prst="roundRect">
            <a:avLst>
              <a:gd name="adj" fmla="val 2963"/>
            </a:avLst>
          </a:prstGeom>
          <a:solidFill>
            <a:srgbClr val="FFFFFF"/>
          </a:solidFill>
          <a:ln w="12700">
            <a:solidFill>
              <a:srgbClr val="DCE3F0"/>
            </a:solidFill>
            <a:prstDash val="solid"/>
          </a:ln>
          <a:effectLst>
            <a:outerShdw blurRad="101600" dist="25400" dir="5400000" algn="bl" rotWithShape="0">
              <a:srgbClr val="1E2761">
                <a:alpha val="12000"/>
              </a:srgbClr>
            </a:outerShdw>
          </a:effectLst>
        </p:spPr>
        <p:txBody>
          <a:bodyPr/>
          <a:lstStyle/>
          <a:p>
            <a:endParaRPr lang="en-IN"/>
          </a:p>
        </p:txBody>
      </p:sp>
      <p:sp>
        <p:nvSpPr>
          <p:cNvPr id="8" name="Shape 6"/>
          <p:cNvSpPr/>
          <p:nvPr/>
        </p:nvSpPr>
        <p:spPr>
          <a:xfrm>
            <a:off x="822960" y="3840480"/>
            <a:ext cx="502920" cy="502920"/>
          </a:xfrm>
          <a:prstGeom prst="ellipse">
            <a:avLst/>
          </a:prstGeom>
          <a:solidFill>
            <a:srgbClr val="1E2761"/>
          </a:solidFill>
          <a:ln/>
        </p:spPr>
        <p:txBody>
          <a:bodyPr/>
          <a:lstStyle/>
          <a:p>
            <a:endParaRPr lang="en-IN"/>
          </a:p>
        </p:txBody>
      </p:sp>
      <p:sp>
        <p:nvSpPr>
          <p:cNvPr id="9" name="Text 7"/>
          <p:cNvSpPr/>
          <p:nvPr/>
        </p:nvSpPr>
        <p:spPr>
          <a:xfrm>
            <a:off x="822960" y="3840480"/>
            <a:ext cx="502920" cy="502920"/>
          </a:xfrm>
          <a:prstGeom prst="rect">
            <a:avLst/>
          </a:prstGeom>
          <a:noFill/>
          <a:ln/>
        </p:spPr>
        <p:txBody>
          <a:bodyPr wrap="square" lIns="0" tIns="0" rIns="0" bIns="0" rtlCol="0" anchor="ctr"/>
          <a:lstStyle/>
          <a:p>
            <a:pPr marL="0" indent="0" algn="ctr">
              <a:buNone/>
            </a:pPr>
            <a:r>
              <a:rPr lang="en-US" sz="1430" b="1" dirty="0">
                <a:solidFill>
                  <a:srgbClr val="FFFFFF"/>
                </a:solidFill>
                <a:latin typeface="Cambria" pitchFamily="34" charset="0"/>
                <a:ea typeface="Cambria" pitchFamily="34" charset="-122"/>
                <a:cs typeface="Cambria" pitchFamily="34" charset="-120"/>
              </a:rPr>
              <a:t>1</a:t>
            </a:r>
            <a:endParaRPr lang="en-US" sz="1430" dirty="0"/>
          </a:p>
        </p:txBody>
      </p:sp>
      <p:sp>
        <p:nvSpPr>
          <p:cNvPr id="10" name="Text 8"/>
          <p:cNvSpPr/>
          <p:nvPr/>
        </p:nvSpPr>
        <p:spPr>
          <a:xfrm>
            <a:off x="822960" y="4526280"/>
            <a:ext cx="2953512" cy="731520"/>
          </a:xfrm>
          <a:prstGeom prst="rect">
            <a:avLst/>
          </a:prstGeom>
          <a:noFill/>
          <a:ln/>
        </p:spPr>
        <p:txBody>
          <a:bodyPr wrap="square" lIns="0" tIns="0" rIns="0" bIns="0" rtlCol="0" anchor="t"/>
          <a:lstStyle/>
          <a:p>
            <a:pPr marL="0" indent="0">
              <a:lnSpc>
                <a:spcPct val="105000"/>
              </a:lnSpc>
              <a:buNone/>
            </a:pPr>
            <a:r>
              <a:rPr lang="en-US" sz="1550" b="1" dirty="0">
                <a:solidFill>
                  <a:srgbClr val="1E2761"/>
                </a:solidFill>
                <a:latin typeface="Cambria" pitchFamily="34" charset="0"/>
                <a:ea typeface="Cambria" pitchFamily="34" charset="-122"/>
                <a:cs typeface="Cambria" pitchFamily="34" charset="-120"/>
              </a:rPr>
              <a:t>Claims Performance</a:t>
            </a:r>
            <a:endParaRPr lang="en-US" sz="1550" dirty="0"/>
          </a:p>
        </p:txBody>
      </p:sp>
      <p:sp>
        <p:nvSpPr>
          <p:cNvPr id="11" name="Text 9"/>
          <p:cNvSpPr/>
          <p:nvPr/>
        </p:nvSpPr>
        <p:spPr>
          <a:xfrm>
            <a:off x="822960" y="5257800"/>
            <a:ext cx="2953512" cy="685800"/>
          </a:xfrm>
          <a:prstGeom prst="rect">
            <a:avLst/>
          </a:prstGeom>
          <a:noFill/>
          <a:ln/>
        </p:spPr>
        <p:txBody>
          <a:bodyPr wrap="square" lIns="0" tIns="0" rIns="0" bIns="0" rtlCol="0" anchor="t"/>
          <a:lstStyle/>
          <a:p>
            <a:pPr marL="0" indent="0">
              <a:lnSpc>
                <a:spcPct val="110000"/>
              </a:lnSpc>
              <a:buNone/>
            </a:pPr>
            <a:r>
              <a:rPr lang="en-US" sz="1100" dirty="0">
                <a:solidFill>
                  <a:srgbClr val="5B6478"/>
                </a:solidFill>
                <a:latin typeface="Calibri" pitchFamily="34" charset="0"/>
                <a:ea typeface="Calibri" pitchFamily="34" charset="-122"/>
                <a:cs typeface="Calibri" pitchFamily="34" charset="-120"/>
              </a:rPr>
              <a:t>What is happening with claims across volume, status, and time?</a:t>
            </a:r>
            <a:endParaRPr lang="en-US" sz="1100" dirty="0"/>
          </a:p>
        </p:txBody>
      </p:sp>
      <p:sp>
        <p:nvSpPr>
          <p:cNvPr id="12" name="Shape 10"/>
          <p:cNvSpPr/>
          <p:nvPr/>
        </p:nvSpPr>
        <p:spPr>
          <a:xfrm>
            <a:off x="4325112" y="3566160"/>
            <a:ext cx="3502152" cy="2468880"/>
          </a:xfrm>
          <a:prstGeom prst="roundRect">
            <a:avLst>
              <a:gd name="adj" fmla="val 2963"/>
            </a:avLst>
          </a:prstGeom>
          <a:solidFill>
            <a:srgbClr val="FFFFFF"/>
          </a:solidFill>
          <a:ln w="12700">
            <a:solidFill>
              <a:srgbClr val="DCE3F0"/>
            </a:solidFill>
            <a:prstDash val="solid"/>
          </a:ln>
          <a:effectLst>
            <a:outerShdw blurRad="101600" dist="25400" dir="5400000" algn="bl" rotWithShape="0">
              <a:srgbClr val="1E2761">
                <a:alpha val="12000"/>
              </a:srgbClr>
            </a:outerShdw>
          </a:effectLst>
        </p:spPr>
        <p:txBody>
          <a:bodyPr/>
          <a:lstStyle/>
          <a:p>
            <a:endParaRPr lang="en-IN"/>
          </a:p>
        </p:txBody>
      </p:sp>
      <p:sp>
        <p:nvSpPr>
          <p:cNvPr id="13" name="Shape 11"/>
          <p:cNvSpPr/>
          <p:nvPr/>
        </p:nvSpPr>
        <p:spPr>
          <a:xfrm>
            <a:off x="4599432" y="3840480"/>
            <a:ext cx="502920" cy="502920"/>
          </a:xfrm>
          <a:prstGeom prst="ellipse">
            <a:avLst/>
          </a:prstGeom>
          <a:solidFill>
            <a:srgbClr val="1E2761"/>
          </a:solidFill>
          <a:ln/>
        </p:spPr>
        <p:txBody>
          <a:bodyPr/>
          <a:lstStyle/>
          <a:p>
            <a:endParaRPr lang="en-IN"/>
          </a:p>
        </p:txBody>
      </p:sp>
      <p:sp>
        <p:nvSpPr>
          <p:cNvPr id="14" name="Text 12"/>
          <p:cNvSpPr/>
          <p:nvPr/>
        </p:nvSpPr>
        <p:spPr>
          <a:xfrm>
            <a:off x="4599432" y="3840480"/>
            <a:ext cx="502920" cy="502920"/>
          </a:xfrm>
          <a:prstGeom prst="rect">
            <a:avLst/>
          </a:prstGeom>
          <a:noFill/>
          <a:ln/>
        </p:spPr>
        <p:txBody>
          <a:bodyPr wrap="square" lIns="0" tIns="0" rIns="0" bIns="0" rtlCol="0" anchor="ctr"/>
          <a:lstStyle/>
          <a:p>
            <a:pPr marL="0" indent="0" algn="ctr">
              <a:buNone/>
            </a:pPr>
            <a:r>
              <a:rPr lang="en-US" sz="1430" b="1" dirty="0">
                <a:solidFill>
                  <a:srgbClr val="FFFFFF"/>
                </a:solidFill>
                <a:latin typeface="Cambria" pitchFamily="34" charset="0"/>
                <a:ea typeface="Cambria" pitchFamily="34" charset="-122"/>
                <a:cs typeface="Cambria" pitchFamily="34" charset="-120"/>
              </a:rPr>
              <a:t>2</a:t>
            </a:r>
            <a:endParaRPr lang="en-US" sz="1430" dirty="0"/>
          </a:p>
        </p:txBody>
      </p:sp>
      <p:sp>
        <p:nvSpPr>
          <p:cNvPr id="15" name="Text 13"/>
          <p:cNvSpPr/>
          <p:nvPr/>
        </p:nvSpPr>
        <p:spPr>
          <a:xfrm>
            <a:off x="4599432" y="4526280"/>
            <a:ext cx="2953512" cy="731520"/>
          </a:xfrm>
          <a:prstGeom prst="rect">
            <a:avLst/>
          </a:prstGeom>
          <a:noFill/>
          <a:ln/>
        </p:spPr>
        <p:txBody>
          <a:bodyPr wrap="square" lIns="0" tIns="0" rIns="0" bIns="0" rtlCol="0" anchor="t"/>
          <a:lstStyle/>
          <a:p>
            <a:pPr marL="0" indent="0">
              <a:lnSpc>
                <a:spcPct val="105000"/>
              </a:lnSpc>
              <a:buNone/>
            </a:pPr>
            <a:r>
              <a:rPr lang="en-US" sz="1550" b="1" dirty="0">
                <a:solidFill>
                  <a:srgbClr val="1E2761"/>
                </a:solidFill>
                <a:latin typeface="Cambria" pitchFamily="34" charset="0"/>
                <a:ea typeface="Cambria" pitchFamily="34" charset="-122"/>
                <a:cs typeface="Cambria" pitchFamily="34" charset="-120"/>
              </a:rPr>
              <a:t>Financial &amp; Policy Analysis</a:t>
            </a:r>
            <a:endParaRPr lang="en-US" sz="1550" dirty="0"/>
          </a:p>
        </p:txBody>
      </p:sp>
      <p:sp>
        <p:nvSpPr>
          <p:cNvPr id="16" name="Text 14"/>
          <p:cNvSpPr/>
          <p:nvPr/>
        </p:nvSpPr>
        <p:spPr>
          <a:xfrm>
            <a:off x="4599432" y="5257800"/>
            <a:ext cx="2953512" cy="685800"/>
          </a:xfrm>
          <a:prstGeom prst="rect">
            <a:avLst/>
          </a:prstGeom>
          <a:noFill/>
          <a:ln/>
        </p:spPr>
        <p:txBody>
          <a:bodyPr wrap="square" lIns="0" tIns="0" rIns="0" bIns="0" rtlCol="0" anchor="t"/>
          <a:lstStyle/>
          <a:p>
            <a:pPr marL="0" indent="0">
              <a:lnSpc>
                <a:spcPct val="110000"/>
              </a:lnSpc>
              <a:buNone/>
            </a:pPr>
            <a:r>
              <a:rPr lang="en-US" sz="1100" dirty="0">
                <a:solidFill>
                  <a:srgbClr val="5B6478"/>
                </a:solidFill>
                <a:latin typeface="Calibri" pitchFamily="34" charset="0"/>
                <a:ea typeface="Calibri" pitchFamily="34" charset="-122"/>
                <a:cs typeface="Calibri" pitchFamily="34" charset="-120"/>
              </a:rPr>
              <a:t>What is the financial impact across policies and branches?</a:t>
            </a:r>
            <a:endParaRPr lang="en-US" sz="1100" dirty="0"/>
          </a:p>
        </p:txBody>
      </p:sp>
      <p:sp>
        <p:nvSpPr>
          <p:cNvPr id="17" name="Shape 15"/>
          <p:cNvSpPr/>
          <p:nvPr/>
        </p:nvSpPr>
        <p:spPr>
          <a:xfrm>
            <a:off x="8101584" y="3566160"/>
            <a:ext cx="3502152" cy="2468880"/>
          </a:xfrm>
          <a:prstGeom prst="roundRect">
            <a:avLst>
              <a:gd name="adj" fmla="val 2963"/>
            </a:avLst>
          </a:prstGeom>
          <a:solidFill>
            <a:srgbClr val="FFFFFF"/>
          </a:solidFill>
          <a:ln w="12700">
            <a:solidFill>
              <a:srgbClr val="DCE3F0"/>
            </a:solidFill>
            <a:prstDash val="solid"/>
          </a:ln>
          <a:effectLst>
            <a:outerShdw blurRad="101600" dist="25400" dir="5400000" algn="bl" rotWithShape="0">
              <a:srgbClr val="1E2761">
                <a:alpha val="12000"/>
              </a:srgbClr>
            </a:outerShdw>
          </a:effectLst>
        </p:spPr>
        <p:txBody>
          <a:bodyPr/>
          <a:lstStyle/>
          <a:p>
            <a:endParaRPr lang="en-IN"/>
          </a:p>
        </p:txBody>
      </p:sp>
      <p:sp>
        <p:nvSpPr>
          <p:cNvPr id="18" name="Shape 16"/>
          <p:cNvSpPr/>
          <p:nvPr/>
        </p:nvSpPr>
        <p:spPr>
          <a:xfrm>
            <a:off x="8375904" y="3840480"/>
            <a:ext cx="502920" cy="502920"/>
          </a:xfrm>
          <a:prstGeom prst="ellipse">
            <a:avLst/>
          </a:prstGeom>
          <a:solidFill>
            <a:srgbClr val="1E2761"/>
          </a:solidFill>
          <a:ln/>
        </p:spPr>
        <p:txBody>
          <a:bodyPr/>
          <a:lstStyle/>
          <a:p>
            <a:endParaRPr lang="en-IN"/>
          </a:p>
        </p:txBody>
      </p:sp>
      <p:sp>
        <p:nvSpPr>
          <p:cNvPr id="19" name="Text 17"/>
          <p:cNvSpPr/>
          <p:nvPr/>
        </p:nvSpPr>
        <p:spPr>
          <a:xfrm>
            <a:off x="8375904" y="3840480"/>
            <a:ext cx="502920" cy="502920"/>
          </a:xfrm>
          <a:prstGeom prst="rect">
            <a:avLst/>
          </a:prstGeom>
          <a:noFill/>
          <a:ln/>
        </p:spPr>
        <p:txBody>
          <a:bodyPr wrap="square" lIns="0" tIns="0" rIns="0" bIns="0" rtlCol="0" anchor="ctr"/>
          <a:lstStyle/>
          <a:p>
            <a:pPr marL="0" indent="0" algn="ctr">
              <a:buNone/>
            </a:pPr>
            <a:r>
              <a:rPr lang="en-US" sz="1430" b="1" dirty="0">
                <a:solidFill>
                  <a:srgbClr val="FFFFFF"/>
                </a:solidFill>
                <a:latin typeface="Cambria" pitchFamily="34" charset="0"/>
                <a:ea typeface="Cambria" pitchFamily="34" charset="-122"/>
                <a:cs typeface="Cambria" pitchFamily="34" charset="-120"/>
              </a:rPr>
              <a:t>3</a:t>
            </a:r>
            <a:endParaRPr lang="en-US" sz="1430" dirty="0"/>
          </a:p>
        </p:txBody>
      </p:sp>
      <p:sp>
        <p:nvSpPr>
          <p:cNvPr id="20" name="Text 18"/>
          <p:cNvSpPr/>
          <p:nvPr/>
        </p:nvSpPr>
        <p:spPr>
          <a:xfrm>
            <a:off x="8375904" y="4526280"/>
            <a:ext cx="2953512" cy="731520"/>
          </a:xfrm>
          <a:prstGeom prst="rect">
            <a:avLst/>
          </a:prstGeom>
          <a:noFill/>
          <a:ln/>
        </p:spPr>
        <p:txBody>
          <a:bodyPr wrap="square" lIns="0" tIns="0" rIns="0" bIns="0" rtlCol="0" anchor="t"/>
          <a:lstStyle/>
          <a:p>
            <a:pPr marL="0" indent="0">
              <a:lnSpc>
                <a:spcPct val="105000"/>
              </a:lnSpc>
              <a:buNone/>
            </a:pPr>
            <a:r>
              <a:rPr lang="en-US" sz="1550" b="1" dirty="0">
                <a:solidFill>
                  <a:srgbClr val="1E2761"/>
                </a:solidFill>
                <a:latin typeface="Cambria" pitchFamily="34" charset="0"/>
                <a:ea typeface="Cambria" pitchFamily="34" charset="-122"/>
                <a:cs typeface="Cambria" pitchFamily="34" charset="-120"/>
              </a:rPr>
              <a:t>Risk, Fraud &amp; Settlement Analysis</a:t>
            </a:r>
            <a:endParaRPr lang="en-US" sz="1550" dirty="0"/>
          </a:p>
        </p:txBody>
      </p:sp>
      <p:sp>
        <p:nvSpPr>
          <p:cNvPr id="21" name="Text 19"/>
          <p:cNvSpPr/>
          <p:nvPr/>
        </p:nvSpPr>
        <p:spPr>
          <a:xfrm>
            <a:off x="8375904" y="5257800"/>
            <a:ext cx="2953512" cy="685800"/>
          </a:xfrm>
          <a:prstGeom prst="rect">
            <a:avLst/>
          </a:prstGeom>
          <a:noFill/>
          <a:ln/>
        </p:spPr>
        <p:txBody>
          <a:bodyPr wrap="square" lIns="0" tIns="0" rIns="0" bIns="0" rtlCol="0" anchor="t"/>
          <a:lstStyle/>
          <a:p>
            <a:pPr marL="0" indent="0">
              <a:lnSpc>
                <a:spcPct val="110000"/>
              </a:lnSpc>
              <a:buNone/>
            </a:pPr>
            <a:r>
              <a:rPr lang="en-US" sz="1100" dirty="0">
                <a:solidFill>
                  <a:srgbClr val="5B6478"/>
                </a:solidFill>
                <a:latin typeface="Calibri" pitchFamily="34" charset="0"/>
                <a:ea typeface="Calibri" pitchFamily="34" charset="-122"/>
                <a:cs typeface="Calibri" pitchFamily="34" charset="-120"/>
              </a:rPr>
              <a:t>Where are the risk and operational concerns?</a:t>
            </a:r>
            <a:endParaRPr lang="en-US" sz="1100" dirty="0"/>
          </a:p>
        </p:txBody>
      </p:sp>
      <p:sp>
        <p:nvSpPr>
          <p:cNvPr id="22" name="Text 20"/>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3" name="Text 21"/>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WHY THIS PROJECT</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BUSINESS PROBLEM</a:t>
            </a:r>
            <a:endParaRPr lang="en-US" sz="3000" dirty="0"/>
          </a:p>
        </p:txBody>
      </p:sp>
      <p:sp>
        <p:nvSpPr>
          <p:cNvPr id="4" name="Text 2"/>
          <p:cNvSpPr/>
          <p:nvPr/>
        </p:nvSpPr>
        <p:spPr>
          <a:xfrm>
            <a:off x="548640" y="1417320"/>
            <a:ext cx="11064240" cy="502920"/>
          </a:xfrm>
          <a:prstGeom prst="rect">
            <a:avLst/>
          </a:prstGeom>
          <a:noFill/>
          <a:ln/>
        </p:spPr>
        <p:txBody>
          <a:bodyPr wrap="square" lIns="0" tIns="0" rIns="0" bIns="0" rtlCol="0" anchor="t"/>
          <a:lstStyle/>
          <a:p>
            <a:pPr marL="0" indent="0">
              <a:lnSpc>
                <a:spcPct val="115000"/>
              </a:lnSpc>
              <a:buNone/>
            </a:pPr>
            <a:r>
              <a:rPr lang="en-US" sz="1400" dirty="0">
                <a:solidFill>
                  <a:srgbClr val="5B6478"/>
                </a:solidFill>
                <a:latin typeface="Calibri" pitchFamily="34" charset="0"/>
                <a:ea typeface="Calibri" pitchFamily="34" charset="-122"/>
                <a:cs typeface="Calibri" pitchFamily="34" charset="-120"/>
              </a:rPr>
              <a:t>Raw insurance claims data is large, transactional, and spread across many fields. In its raw form, it makes it difficult to quickly understand:</a:t>
            </a:r>
            <a:endParaRPr lang="en-US" sz="1400" dirty="0"/>
          </a:p>
        </p:txBody>
      </p:sp>
      <p:sp>
        <p:nvSpPr>
          <p:cNvPr id="5" name="Shape 3"/>
          <p:cNvSpPr/>
          <p:nvPr/>
        </p:nvSpPr>
        <p:spPr>
          <a:xfrm>
            <a:off x="548640" y="2148840"/>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6" name="Shape 4"/>
          <p:cNvSpPr/>
          <p:nvPr/>
        </p:nvSpPr>
        <p:spPr>
          <a:xfrm>
            <a:off x="749808" y="2350008"/>
            <a:ext cx="292608" cy="292608"/>
          </a:xfrm>
          <a:prstGeom prst="ellipse">
            <a:avLst/>
          </a:prstGeom>
          <a:solidFill>
            <a:srgbClr val="1E2761"/>
          </a:solidFill>
          <a:ln/>
        </p:spPr>
        <p:txBody>
          <a:bodyPr/>
          <a:lstStyle/>
          <a:p>
            <a:endParaRPr lang="en-IN"/>
          </a:p>
        </p:txBody>
      </p:sp>
      <p:sp>
        <p:nvSpPr>
          <p:cNvPr id="7" name="Text 5"/>
          <p:cNvSpPr/>
          <p:nvPr/>
        </p:nvSpPr>
        <p:spPr>
          <a:xfrm>
            <a:off x="749808" y="235000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207008" y="2331720"/>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Overall claim performance</a:t>
            </a:r>
            <a:endParaRPr lang="en-US" sz="1250" dirty="0"/>
          </a:p>
        </p:txBody>
      </p:sp>
      <p:sp>
        <p:nvSpPr>
          <p:cNvPr id="9" name="Text 7"/>
          <p:cNvSpPr/>
          <p:nvPr/>
        </p:nvSpPr>
        <p:spPr>
          <a:xfrm>
            <a:off x="1207008" y="2651760"/>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Is the book of claims growing, shrinking, or holding steady?</a:t>
            </a:r>
            <a:endParaRPr lang="en-US" sz="1050" dirty="0"/>
          </a:p>
        </p:txBody>
      </p:sp>
      <p:sp>
        <p:nvSpPr>
          <p:cNvPr id="10" name="Shape 8"/>
          <p:cNvSpPr/>
          <p:nvPr/>
        </p:nvSpPr>
        <p:spPr>
          <a:xfrm>
            <a:off x="548640" y="3355848"/>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11" name="Shape 9"/>
          <p:cNvSpPr/>
          <p:nvPr/>
        </p:nvSpPr>
        <p:spPr>
          <a:xfrm>
            <a:off x="749808" y="3557016"/>
            <a:ext cx="292608" cy="292608"/>
          </a:xfrm>
          <a:prstGeom prst="ellipse">
            <a:avLst/>
          </a:prstGeom>
          <a:solidFill>
            <a:srgbClr val="1E2761"/>
          </a:solidFill>
          <a:ln/>
        </p:spPr>
        <p:txBody>
          <a:bodyPr/>
          <a:lstStyle/>
          <a:p>
            <a:endParaRPr lang="en-IN"/>
          </a:p>
        </p:txBody>
      </p:sp>
      <p:sp>
        <p:nvSpPr>
          <p:cNvPr id="12" name="Text 10"/>
          <p:cNvSpPr/>
          <p:nvPr/>
        </p:nvSpPr>
        <p:spPr>
          <a:xfrm>
            <a:off x="749808" y="3557016"/>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3" name="Text 11"/>
          <p:cNvSpPr/>
          <p:nvPr/>
        </p:nvSpPr>
        <p:spPr>
          <a:xfrm>
            <a:off x="1207008" y="3538728"/>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Claim status and approval patterns</a:t>
            </a:r>
            <a:endParaRPr lang="en-US" sz="1250" dirty="0"/>
          </a:p>
        </p:txBody>
      </p:sp>
      <p:sp>
        <p:nvSpPr>
          <p:cNvPr id="14" name="Text 12"/>
          <p:cNvSpPr/>
          <p:nvPr/>
        </p:nvSpPr>
        <p:spPr>
          <a:xfrm>
            <a:off x="1207008" y="3858768"/>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How many claims are approved, rejected, or still pending?</a:t>
            </a:r>
            <a:endParaRPr lang="en-US" sz="1050" dirty="0"/>
          </a:p>
        </p:txBody>
      </p:sp>
      <p:sp>
        <p:nvSpPr>
          <p:cNvPr id="15" name="Shape 13"/>
          <p:cNvSpPr/>
          <p:nvPr/>
        </p:nvSpPr>
        <p:spPr>
          <a:xfrm>
            <a:off x="548640" y="4562856"/>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16" name="Shape 14"/>
          <p:cNvSpPr/>
          <p:nvPr/>
        </p:nvSpPr>
        <p:spPr>
          <a:xfrm>
            <a:off x="749808" y="4764024"/>
            <a:ext cx="292608" cy="292608"/>
          </a:xfrm>
          <a:prstGeom prst="ellipse">
            <a:avLst/>
          </a:prstGeom>
          <a:solidFill>
            <a:srgbClr val="1E2761"/>
          </a:solidFill>
          <a:ln/>
        </p:spPr>
        <p:txBody>
          <a:bodyPr/>
          <a:lstStyle/>
          <a:p>
            <a:endParaRPr lang="en-IN"/>
          </a:p>
        </p:txBody>
      </p:sp>
      <p:sp>
        <p:nvSpPr>
          <p:cNvPr id="17" name="Text 15"/>
          <p:cNvSpPr/>
          <p:nvPr/>
        </p:nvSpPr>
        <p:spPr>
          <a:xfrm>
            <a:off x="749808" y="47640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8" name="Text 16"/>
          <p:cNvSpPr/>
          <p:nvPr/>
        </p:nvSpPr>
        <p:spPr>
          <a:xfrm>
            <a:off x="1207008" y="4745736"/>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Monthly and branch-level claim trends</a:t>
            </a:r>
            <a:endParaRPr lang="en-US" sz="1250" dirty="0"/>
          </a:p>
        </p:txBody>
      </p:sp>
      <p:sp>
        <p:nvSpPr>
          <p:cNvPr id="19" name="Text 17"/>
          <p:cNvSpPr/>
          <p:nvPr/>
        </p:nvSpPr>
        <p:spPr>
          <a:xfrm>
            <a:off x="1207008" y="5065776"/>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Where and when is claim activity concentrated?</a:t>
            </a:r>
            <a:endParaRPr lang="en-US" sz="1050" dirty="0"/>
          </a:p>
        </p:txBody>
      </p:sp>
      <p:sp>
        <p:nvSpPr>
          <p:cNvPr id="20" name="Shape 18"/>
          <p:cNvSpPr/>
          <p:nvPr/>
        </p:nvSpPr>
        <p:spPr>
          <a:xfrm>
            <a:off x="6263640" y="2148840"/>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21" name="Shape 19"/>
          <p:cNvSpPr/>
          <p:nvPr/>
        </p:nvSpPr>
        <p:spPr>
          <a:xfrm>
            <a:off x="6464808" y="2350008"/>
            <a:ext cx="292608" cy="292608"/>
          </a:xfrm>
          <a:prstGeom prst="ellipse">
            <a:avLst/>
          </a:prstGeom>
          <a:solidFill>
            <a:srgbClr val="1E2761"/>
          </a:solidFill>
          <a:ln/>
        </p:spPr>
        <p:txBody>
          <a:bodyPr/>
          <a:lstStyle/>
          <a:p>
            <a:endParaRPr lang="en-IN"/>
          </a:p>
        </p:txBody>
      </p:sp>
      <p:sp>
        <p:nvSpPr>
          <p:cNvPr id="22" name="Text 20"/>
          <p:cNvSpPr/>
          <p:nvPr/>
        </p:nvSpPr>
        <p:spPr>
          <a:xfrm>
            <a:off x="6464808" y="235000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3" name="Text 21"/>
          <p:cNvSpPr/>
          <p:nvPr/>
        </p:nvSpPr>
        <p:spPr>
          <a:xfrm>
            <a:off x="6922008" y="2331720"/>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Financial exposure</a:t>
            </a:r>
            <a:endParaRPr lang="en-US" sz="1250" dirty="0"/>
          </a:p>
        </p:txBody>
      </p:sp>
      <p:sp>
        <p:nvSpPr>
          <p:cNvPr id="24" name="Text 22"/>
          <p:cNvSpPr/>
          <p:nvPr/>
        </p:nvSpPr>
        <p:spPr>
          <a:xfrm>
            <a:off x="6922008" y="2651760"/>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How much money is actually at stake across policies and branches?</a:t>
            </a:r>
            <a:endParaRPr lang="en-US" sz="1050" dirty="0"/>
          </a:p>
        </p:txBody>
      </p:sp>
      <p:sp>
        <p:nvSpPr>
          <p:cNvPr id="25" name="Shape 23"/>
          <p:cNvSpPr/>
          <p:nvPr/>
        </p:nvSpPr>
        <p:spPr>
          <a:xfrm>
            <a:off x="6263640" y="3355848"/>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26" name="Shape 24"/>
          <p:cNvSpPr/>
          <p:nvPr/>
        </p:nvSpPr>
        <p:spPr>
          <a:xfrm>
            <a:off x="6464808" y="3557016"/>
            <a:ext cx="292608" cy="292608"/>
          </a:xfrm>
          <a:prstGeom prst="ellipse">
            <a:avLst/>
          </a:prstGeom>
          <a:solidFill>
            <a:srgbClr val="1E2761"/>
          </a:solidFill>
          <a:ln/>
        </p:spPr>
        <p:txBody>
          <a:bodyPr/>
          <a:lstStyle/>
          <a:p>
            <a:endParaRPr lang="en-IN"/>
          </a:p>
        </p:txBody>
      </p:sp>
      <p:sp>
        <p:nvSpPr>
          <p:cNvPr id="27" name="Text 25"/>
          <p:cNvSpPr/>
          <p:nvPr/>
        </p:nvSpPr>
        <p:spPr>
          <a:xfrm>
            <a:off x="6464808" y="3557016"/>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8" name="Text 26"/>
          <p:cNvSpPr/>
          <p:nvPr/>
        </p:nvSpPr>
        <p:spPr>
          <a:xfrm>
            <a:off x="6922008" y="3538728"/>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Fraud and investigation patterns</a:t>
            </a:r>
            <a:endParaRPr lang="en-US" sz="1250" dirty="0"/>
          </a:p>
        </p:txBody>
      </p:sp>
      <p:sp>
        <p:nvSpPr>
          <p:cNvPr id="29" name="Text 27"/>
          <p:cNvSpPr/>
          <p:nvPr/>
        </p:nvSpPr>
        <p:spPr>
          <a:xfrm>
            <a:off x="6922008" y="3858768"/>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Which claims carry elevated risk or need a closer look?</a:t>
            </a:r>
            <a:endParaRPr lang="en-US" sz="1050" dirty="0"/>
          </a:p>
        </p:txBody>
      </p:sp>
      <p:sp>
        <p:nvSpPr>
          <p:cNvPr id="30" name="Shape 28"/>
          <p:cNvSpPr/>
          <p:nvPr/>
        </p:nvSpPr>
        <p:spPr>
          <a:xfrm>
            <a:off x="6263640" y="4562856"/>
            <a:ext cx="5394960" cy="1005840"/>
          </a:xfrm>
          <a:prstGeom prst="roundRect">
            <a:avLst>
              <a:gd name="adj" fmla="val 5455"/>
            </a:avLst>
          </a:prstGeom>
          <a:solidFill>
            <a:srgbClr val="EEF3FC"/>
          </a:solidFill>
          <a:ln w="9525">
            <a:solidFill>
              <a:srgbClr val="DCE3F0"/>
            </a:solidFill>
            <a:prstDash val="solid"/>
          </a:ln>
        </p:spPr>
        <p:txBody>
          <a:bodyPr/>
          <a:lstStyle/>
          <a:p>
            <a:endParaRPr lang="en-IN"/>
          </a:p>
        </p:txBody>
      </p:sp>
      <p:sp>
        <p:nvSpPr>
          <p:cNvPr id="31" name="Shape 29"/>
          <p:cNvSpPr/>
          <p:nvPr/>
        </p:nvSpPr>
        <p:spPr>
          <a:xfrm>
            <a:off x="6464808" y="4764024"/>
            <a:ext cx="292608" cy="292608"/>
          </a:xfrm>
          <a:prstGeom prst="ellipse">
            <a:avLst/>
          </a:prstGeom>
          <a:solidFill>
            <a:srgbClr val="1E2761"/>
          </a:solidFill>
          <a:ln/>
        </p:spPr>
        <p:txBody>
          <a:bodyPr/>
          <a:lstStyle/>
          <a:p>
            <a:endParaRPr lang="en-IN"/>
          </a:p>
        </p:txBody>
      </p:sp>
      <p:sp>
        <p:nvSpPr>
          <p:cNvPr id="32" name="Text 30"/>
          <p:cNvSpPr/>
          <p:nvPr/>
        </p:nvSpPr>
        <p:spPr>
          <a:xfrm>
            <a:off x="6464808" y="47640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33" name="Text 31"/>
          <p:cNvSpPr/>
          <p:nvPr/>
        </p:nvSpPr>
        <p:spPr>
          <a:xfrm>
            <a:off x="6922008" y="4745736"/>
            <a:ext cx="4535424"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Settlement efficiency</a:t>
            </a:r>
            <a:endParaRPr lang="en-US" sz="1250" dirty="0"/>
          </a:p>
        </p:txBody>
      </p:sp>
      <p:sp>
        <p:nvSpPr>
          <p:cNvPr id="34" name="Text 32"/>
          <p:cNvSpPr/>
          <p:nvPr/>
        </p:nvSpPr>
        <p:spPr>
          <a:xfrm>
            <a:off x="6922008" y="5065776"/>
            <a:ext cx="4535424" cy="457200"/>
          </a:xfrm>
          <a:prstGeom prst="rect">
            <a:avLst/>
          </a:prstGeom>
          <a:noFill/>
          <a:ln/>
        </p:spPr>
        <p:txBody>
          <a:bodyPr wrap="square" lIns="0" tIns="0" rIns="0" bIns="0" rtlCol="0" anchor="t"/>
          <a:lstStyle/>
          <a:p>
            <a:pPr marL="0" indent="0">
              <a:lnSpc>
                <a:spcPct val="105000"/>
              </a:lnSpc>
              <a:buNone/>
            </a:pPr>
            <a:r>
              <a:rPr lang="en-US" sz="1050" i="1" dirty="0">
                <a:solidFill>
                  <a:srgbClr val="8A93A8"/>
                </a:solidFill>
                <a:latin typeface="Calibri" pitchFamily="34" charset="0"/>
                <a:ea typeface="Calibri" pitchFamily="34" charset="-122"/>
                <a:cs typeface="Calibri" pitchFamily="34" charset="-120"/>
              </a:rPr>
              <a:t>How quickly are claims being resolved?</a:t>
            </a:r>
            <a:endParaRPr lang="en-US" sz="1050" dirty="0"/>
          </a:p>
        </p:txBody>
      </p:sp>
      <p:sp>
        <p:nvSpPr>
          <p:cNvPr id="35" name="Shape 33"/>
          <p:cNvSpPr/>
          <p:nvPr/>
        </p:nvSpPr>
        <p:spPr>
          <a:xfrm>
            <a:off x="548640" y="5760720"/>
            <a:ext cx="11064240" cy="566928"/>
          </a:xfrm>
          <a:prstGeom prst="roundRect">
            <a:avLst>
              <a:gd name="adj" fmla="val 12903"/>
            </a:avLst>
          </a:prstGeom>
          <a:solidFill>
            <a:srgbClr val="1E2761"/>
          </a:solidFill>
          <a:ln/>
        </p:spPr>
        <p:txBody>
          <a:bodyPr/>
          <a:lstStyle/>
          <a:p>
            <a:endParaRPr lang="en-IN"/>
          </a:p>
        </p:txBody>
      </p:sp>
      <p:sp>
        <p:nvSpPr>
          <p:cNvPr id="36" name="Text 34"/>
          <p:cNvSpPr/>
          <p:nvPr/>
        </p:nvSpPr>
        <p:spPr>
          <a:xfrm>
            <a:off x="822960" y="5760720"/>
            <a:ext cx="10515600" cy="566928"/>
          </a:xfrm>
          <a:prstGeom prst="rect">
            <a:avLst/>
          </a:prstGeom>
          <a:noFill/>
          <a:ln/>
        </p:spPr>
        <p:txBody>
          <a:bodyPr wrap="square" lIns="0" tIns="0" rIns="0" bIns="0" rtlCol="0" anchor="ctr"/>
          <a:lstStyle/>
          <a:p>
            <a:pPr marL="0" indent="0" algn="ctr">
              <a:buNone/>
            </a:pPr>
            <a:r>
              <a:rPr lang="en-US" sz="1500" i="1" dirty="0">
                <a:solidFill>
                  <a:srgbClr val="FFFFFF"/>
                </a:solidFill>
                <a:latin typeface="Cambria" pitchFamily="34" charset="0"/>
                <a:ea typeface="Cambria" pitchFamily="34" charset="-122"/>
                <a:cs typeface="Cambria" pitchFamily="34" charset="-120"/>
              </a:rPr>
              <a:t>“How can insurance claims data be transformed into actionable insights for better claims management?”</a:t>
            </a:r>
            <a:endParaRPr lang="en-US" sz="1500" dirty="0"/>
          </a:p>
        </p:txBody>
      </p:sp>
      <p:sp>
        <p:nvSpPr>
          <p:cNvPr id="37" name="Text 35"/>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38" name="Text 36"/>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FOUNDATION</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DATA MODEL &amp; PREPARATION</a:t>
            </a:r>
            <a:endParaRPr lang="en-US" sz="3000" dirty="0"/>
          </a:p>
        </p:txBody>
      </p:sp>
      <p:sp>
        <p:nvSpPr>
          <p:cNvPr id="4" name="Shape 2"/>
          <p:cNvSpPr/>
          <p:nvPr/>
        </p:nvSpPr>
        <p:spPr>
          <a:xfrm>
            <a:off x="2834640" y="1783080"/>
            <a:ext cx="9144" cy="1920240"/>
          </a:xfrm>
          <a:prstGeom prst="line">
            <a:avLst/>
          </a:prstGeom>
          <a:noFill/>
          <a:ln w="19050">
            <a:solidFill>
              <a:srgbClr val="CADCFC"/>
            </a:solidFill>
            <a:prstDash val="solid"/>
          </a:ln>
        </p:spPr>
        <p:txBody>
          <a:bodyPr/>
          <a:lstStyle/>
          <a:p>
            <a:endParaRPr lang="en-IN"/>
          </a:p>
        </p:txBody>
      </p:sp>
      <p:sp>
        <p:nvSpPr>
          <p:cNvPr id="5" name="Shape 3"/>
          <p:cNvSpPr/>
          <p:nvPr/>
        </p:nvSpPr>
        <p:spPr>
          <a:xfrm flipV="1">
            <a:off x="2834640" y="2788920"/>
            <a:ext cx="2194560" cy="914400"/>
          </a:xfrm>
          <a:prstGeom prst="line">
            <a:avLst/>
          </a:prstGeom>
          <a:noFill/>
          <a:ln w="19050">
            <a:solidFill>
              <a:srgbClr val="CADCFC"/>
            </a:solidFill>
            <a:prstDash val="solid"/>
          </a:ln>
        </p:spPr>
        <p:txBody>
          <a:bodyPr/>
          <a:lstStyle/>
          <a:p>
            <a:endParaRPr lang="en-IN"/>
          </a:p>
        </p:txBody>
      </p:sp>
      <p:sp>
        <p:nvSpPr>
          <p:cNvPr id="6" name="Shape 4"/>
          <p:cNvSpPr/>
          <p:nvPr/>
        </p:nvSpPr>
        <p:spPr>
          <a:xfrm>
            <a:off x="2834640" y="3703320"/>
            <a:ext cx="2194560" cy="914400"/>
          </a:xfrm>
          <a:prstGeom prst="line">
            <a:avLst/>
          </a:prstGeom>
          <a:noFill/>
          <a:ln w="19050">
            <a:solidFill>
              <a:srgbClr val="CADCFC"/>
            </a:solidFill>
            <a:prstDash val="solid"/>
          </a:ln>
        </p:spPr>
        <p:txBody>
          <a:bodyPr/>
          <a:lstStyle/>
          <a:p>
            <a:endParaRPr lang="en-IN"/>
          </a:p>
        </p:txBody>
      </p:sp>
      <p:sp>
        <p:nvSpPr>
          <p:cNvPr id="7" name="Shape 5"/>
          <p:cNvSpPr/>
          <p:nvPr/>
        </p:nvSpPr>
        <p:spPr>
          <a:xfrm>
            <a:off x="2834640" y="3703320"/>
            <a:ext cx="9144" cy="1920240"/>
          </a:xfrm>
          <a:prstGeom prst="line">
            <a:avLst/>
          </a:prstGeom>
          <a:noFill/>
          <a:ln w="19050">
            <a:solidFill>
              <a:srgbClr val="CADCFC"/>
            </a:solidFill>
            <a:prstDash val="solid"/>
          </a:ln>
        </p:spPr>
        <p:txBody>
          <a:bodyPr/>
          <a:lstStyle/>
          <a:p>
            <a:endParaRPr lang="en-IN"/>
          </a:p>
        </p:txBody>
      </p:sp>
      <p:sp>
        <p:nvSpPr>
          <p:cNvPr id="8" name="Shape 6"/>
          <p:cNvSpPr/>
          <p:nvPr/>
        </p:nvSpPr>
        <p:spPr>
          <a:xfrm>
            <a:off x="1874520" y="3314700"/>
            <a:ext cx="1920240" cy="777240"/>
          </a:xfrm>
          <a:prstGeom prst="roundRect">
            <a:avLst>
              <a:gd name="adj" fmla="val 8235"/>
            </a:avLst>
          </a:prstGeom>
          <a:solidFill>
            <a:srgbClr val="1E2761"/>
          </a:solidFill>
          <a:ln w="25400">
            <a:solidFill>
              <a:srgbClr val="FFFFFF"/>
            </a:solidFill>
            <a:prstDash val="solid"/>
          </a:ln>
        </p:spPr>
        <p:txBody>
          <a:bodyPr/>
          <a:lstStyle/>
          <a:p>
            <a:endParaRPr lang="en-IN"/>
          </a:p>
        </p:txBody>
      </p:sp>
      <p:sp>
        <p:nvSpPr>
          <p:cNvPr id="9" name="Text 7"/>
          <p:cNvSpPr/>
          <p:nvPr/>
        </p:nvSpPr>
        <p:spPr>
          <a:xfrm>
            <a:off x="1874520" y="3314700"/>
            <a:ext cx="1920240" cy="77724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Fact_Claims</a:t>
            </a:r>
            <a:endParaRPr lang="en-US" sz="1500" dirty="0"/>
          </a:p>
        </p:txBody>
      </p:sp>
      <p:sp>
        <p:nvSpPr>
          <p:cNvPr id="10" name="Shape 8"/>
          <p:cNvSpPr/>
          <p:nvPr/>
        </p:nvSpPr>
        <p:spPr>
          <a:xfrm>
            <a:off x="1965960" y="1485900"/>
            <a:ext cx="1737360" cy="594360"/>
          </a:xfrm>
          <a:prstGeom prst="roundRect">
            <a:avLst>
              <a:gd name="adj" fmla="val 9231"/>
            </a:avLst>
          </a:prstGeom>
          <a:solidFill>
            <a:srgbClr val="EEF3FC"/>
          </a:solidFill>
          <a:ln w="12700">
            <a:solidFill>
              <a:srgbClr val="1E2761"/>
            </a:solidFill>
            <a:prstDash val="solid"/>
          </a:ln>
        </p:spPr>
        <p:txBody>
          <a:bodyPr/>
          <a:lstStyle/>
          <a:p>
            <a:endParaRPr lang="en-IN"/>
          </a:p>
        </p:txBody>
      </p:sp>
      <p:sp>
        <p:nvSpPr>
          <p:cNvPr id="11" name="Text 9"/>
          <p:cNvSpPr/>
          <p:nvPr/>
        </p:nvSpPr>
        <p:spPr>
          <a:xfrm>
            <a:off x="1965960" y="1485900"/>
            <a:ext cx="1737360" cy="594360"/>
          </a:xfrm>
          <a:prstGeom prst="rect">
            <a:avLst/>
          </a:prstGeom>
          <a:noFill/>
          <a:ln/>
        </p:spPr>
        <p:txBody>
          <a:bodyPr wrap="square" lIns="0" tIns="0" rIns="0" bIns="0" rtlCol="0" anchor="ctr"/>
          <a:lstStyle/>
          <a:p>
            <a:pPr marL="0" indent="0" algn="ctr">
              <a:buNone/>
            </a:pPr>
            <a:r>
              <a:rPr lang="en-US" sz="1250" b="1" dirty="0">
                <a:solidFill>
                  <a:srgbClr val="1E2761"/>
                </a:solidFill>
                <a:latin typeface="Cambria" pitchFamily="34" charset="0"/>
                <a:ea typeface="Cambria" pitchFamily="34" charset="-122"/>
                <a:cs typeface="Cambria" pitchFamily="34" charset="-120"/>
              </a:rPr>
              <a:t>Dim_Date</a:t>
            </a:r>
            <a:endParaRPr lang="en-US" sz="1250" dirty="0"/>
          </a:p>
        </p:txBody>
      </p:sp>
      <p:sp>
        <p:nvSpPr>
          <p:cNvPr id="12" name="Shape 10"/>
          <p:cNvSpPr/>
          <p:nvPr/>
        </p:nvSpPr>
        <p:spPr>
          <a:xfrm>
            <a:off x="4160520" y="2491740"/>
            <a:ext cx="1737360" cy="594360"/>
          </a:xfrm>
          <a:prstGeom prst="roundRect">
            <a:avLst>
              <a:gd name="adj" fmla="val 9231"/>
            </a:avLst>
          </a:prstGeom>
          <a:solidFill>
            <a:srgbClr val="EEF3FC"/>
          </a:solidFill>
          <a:ln w="12700">
            <a:solidFill>
              <a:srgbClr val="1E2761"/>
            </a:solidFill>
            <a:prstDash val="solid"/>
          </a:ln>
        </p:spPr>
        <p:txBody>
          <a:bodyPr/>
          <a:lstStyle/>
          <a:p>
            <a:endParaRPr lang="en-IN"/>
          </a:p>
        </p:txBody>
      </p:sp>
      <p:sp>
        <p:nvSpPr>
          <p:cNvPr id="13" name="Text 11"/>
          <p:cNvSpPr/>
          <p:nvPr/>
        </p:nvSpPr>
        <p:spPr>
          <a:xfrm>
            <a:off x="4160520" y="2491740"/>
            <a:ext cx="1737360" cy="594360"/>
          </a:xfrm>
          <a:prstGeom prst="rect">
            <a:avLst/>
          </a:prstGeom>
          <a:noFill/>
          <a:ln/>
        </p:spPr>
        <p:txBody>
          <a:bodyPr wrap="square" lIns="0" tIns="0" rIns="0" bIns="0" rtlCol="0" anchor="ctr"/>
          <a:lstStyle/>
          <a:p>
            <a:pPr marL="0" indent="0" algn="ctr">
              <a:buNone/>
            </a:pPr>
            <a:r>
              <a:rPr lang="en-US" sz="1250" b="1" dirty="0">
                <a:solidFill>
                  <a:srgbClr val="1E2761"/>
                </a:solidFill>
                <a:latin typeface="Cambria" pitchFamily="34" charset="0"/>
                <a:ea typeface="Cambria" pitchFamily="34" charset="-122"/>
                <a:cs typeface="Cambria" pitchFamily="34" charset="-120"/>
              </a:rPr>
              <a:t>Dim_Policy</a:t>
            </a:r>
            <a:endParaRPr lang="en-US" sz="1250" dirty="0"/>
          </a:p>
        </p:txBody>
      </p:sp>
      <p:sp>
        <p:nvSpPr>
          <p:cNvPr id="14" name="Shape 12"/>
          <p:cNvSpPr/>
          <p:nvPr/>
        </p:nvSpPr>
        <p:spPr>
          <a:xfrm>
            <a:off x="4160520" y="4320540"/>
            <a:ext cx="1737360" cy="594360"/>
          </a:xfrm>
          <a:prstGeom prst="roundRect">
            <a:avLst>
              <a:gd name="adj" fmla="val 9231"/>
            </a:avLst>
          </a:prstGeom>
          <a:solidFill>
            <a:srgbClr val="EEF3FC"/>
          </a:solidFill>
          <a:ln w="12700">
            <a:solidFill>
              <a:srgbClr val="1E2761"/>
            </a:solidFill>
            <a:prstDash val="solid"/>
          </a:ln>
        </p:spPr>
        <p:txBody>
          <a:bodyPr/>
          <a:lstStyle/>
          <a:p>
            <a:endParaRPr lang="en-IN"/>
          </a:p>
        </p:txBody>
      </p:sp>
      <p:sp>
        <p:nvSpPr>
          <p:cNvPr id="15" name="Text 13"/>
          <p:cNvSpPr/>
          <p:nvPr/>
        </p:nvSpPr>
        <p:spPr>
          <a:xfrm>
            <a:off x="4160520" y="4320540"/>
            <a:ext cx="1737360" cy="594360"/>
          </a:xfrm>
          <a:prstGeom prst="rect">
            <a:avLst/>
          </a:prstGeom>
          <a:noFill/>
          <a:ln/>
        </p:spPr>
        <p:txBody>
          <a:bodyPr wrap="square" lIns="0" tIns="0" rIns="0" bIns="0" rtlCol="0" anchor="ctr"/>
          <a:lstStyle/>
          <a:p>
            <a:pPr marL="0" indent="0" algn="ctr">
              <a:buNone/>
            </a:pPr>
            <a:r>
              <a:rPr lang="en-US" sz="1250" b="1" dirty="0">
                <a:solidFill>
                  <a:srgbClr val="1E2761"/>
                </a:solidFill>
                <a:latin typeface="Cambria" pitchFamily="34" charset="0"/>
                <a:ea typeface="Cambria" pitchFamily="34" charset="-122"/>
                <a:cs typeface="Cambria" pitchFamily="34" charset="-120"/>
              </a:rPr>
              <a:t>Dim_Customer</a:t>
            </a:r>
            <a:endParaRPr lang="en-US" sz="1250" dirty="0"/>
          </a:p>
        </p:txBody>
      </p:sp>
      <p:sp>
        <p:nvSpPr>
          <p:cNvPr id="16" name="Shape 14"/>
          <p:cNvSpPr/>
          <p:nvPr/>
        </p:nvSpPr>
        <p:spPr>
          <a:xfrm>
            <a:off x="1965960" y="5326380"/>
            <a:ext cx="1737360" cy="594360"/>
          </a:xfrm>
          <a:prstGeom prst="roundRect">
            <a:avLst>
              <a:gd name="adj" fmla="val 9231"/>
            </a:avLst>
          </a:prstGeom>
          <a:solidFill>
            <a:srgbClr val="EEF3FC"/>
          </a:solidFill>
          <a:ln w="12700">
            <a:solidFill>
              <a:srgbClr val="1E2761"/>
            </a:solidFill>
            <a:prstDash val="solid"/>
          </a:ln>
        </p:spPr>
        <p:txBody>
          <a:bodyPr/>
          <a:lstStyle/>
          <a:p>
            <a:endParaRPr lang="en-IN"/>
          </a:p>
        </p:txBody>
      </p:sp>
      <p:sp>
        <p:nvSpPr>
          <p:cNvPr id="17" name="Text 15"/>
          <p:cNvSpPr/>
          <p:nvPr/>
        </p:nvSpPr>
        <p:spPr>
          <a:xfrm>
            <a:off x="1965960" y="5326380"/>
            <a:ext cx="1737360" cy="594360"/>
          </a:xfrm>
          <a:prstGeom prst="rect">
            <a:avLst/>
          </a:prstGeom>
          <a:noFill/>
          <a:ln/>
        </p:spPr>
        <p:txBody>
          <a:bodyPr wrap="square" lIns="0" tIns="0" rIns="0" bIns="0" rtlCol="0" anchor="ctr"/>
          <a:lstStyle/>
          <a:p>
            <a:pPr marL="0" indent="0" algn="ctr">
              <a:buNone/>
            </a:pPr>
            <a:r>
              <a:rPr lang="en-US" sz="1250" b="1" dirty="0">
                <a:solidFill>
                  <a:srgbClr val="1E2761"/>
                </a:solidFill>
                <a:latin typeface="Cambria" pitchFamily="34" charset="0"/>
                <a:ea typeface="Cambria" pitchFamily="34" charset="-122"/>
                <a:cs typeface="Cambria" pitchFamily="34" charset="-120"/>
              </a:rPr>
              <a:t>Dim Branch</a:t>
            </a:r>
            <a:endParaRPr lang="en-US" sz="1250" dirty="0"/>
          </a:p>
        </p:txBody>
      </p:sp>
      <p:sp>
        <p:nvSpPr>
          <p:cNvPr id="18" name="Text 16"/>
          <p:cNvSpPr/>
          <p:nvPr/>
        </p:nvSpPr>
        <p:spPr>
          <a:xfrm>
            <a:off x="548640" y="6172200"/>
            <a:ext cx="5943600" cy="256032"/>
          </a:xfrm>
          <a:prstGeom prst="rect">
            <a:avLst/>
          </a:prstGeom>
          <a:noFill/>
          <a:ln/>
        </p:spPr>
        <p:txBody>
          <a:bodyPr wrap="square" lIns="0" tIns="0" rIns="0" bIns="0" rtlCol="0" anchor="ctr"/>
          <a:lstStyle/>
          <a:p>
            <a:pPr marL="0" indent="0">
              <a:buNone/>
            </a:pPr>
            <a:r>
              <a:rPr lang="en-US" sz="950" b="1" kern="0" spc="100" dirty="0">
                <a:solidFill>
                  <a:srgbClr val="8A93A8"/>
                </a:solidFill>
                <a:latin typeface="Calibri" pitchFamily="34" charset="0"/>
                <a:ea typeface="Calibri" pitchFamily="34" charset="-122"/>
                <a:cs typeface="Calibri" pitchFamily="34" charset="-120"/>
              </a:rPr>
              <a:t>STAR SCHEMA — ONE FACT TABLE, FOUR DIMENSIONS</a:t>
            </a:r>
            <a:endParaRPr lang="en-US" sz="950" dirty="0"/>
          </a:p>
        </p:txBody>
      </p:sp>
      <p:sp>
        <p:nvSpPr>
          <p:cNvPr id="19" name="Text 17"/>
          <p:cNvSpPr/>
          <p:nvPr/>
        </p:nvSpPr>
        <p:spPr>
          <a:xfrm>
            <a:off x="6858000" y="1463040"/>
            <a:ext cx="4754880" cy="292608"/>
          </a:xfrm>
          <a:prstGeom prst="rect">
            <a:avLst/>
          </a:prstGeom>
          <a:noFill/>
          <a:ln/>
        </p:spPr>
        <p:txBody>
          <a:bodyPr wrap="square" lIns="0" tIns="0" rIns="0" bIns="0" rtlCol="0" anchor="ctr"/>
          <a:lstStyle/>
          <a:p>
            <a:pPr marL="0" indent="0">
              <a:buNone/>
            </a:pPr>
            <a:r>
              <a:rPr lang="en-US" sz="1200" b="1" kern="0" spc="150" dirty="0">
                <a:solidFill>
                  <a:srgbClr val="C99B4A"/>
                </a:solidFill>
                <a:latin typeface="Calibri" pitchFamily="34" charset="0"/>
                <a:ea typeface="Calibri" pitchFamily="34" charset="-122"/>
                <a:cs typeface="Calibri" pitchFamily="34" charset="-120"/>
              </a:rPr>
              <a:t>DATA PREPARATION &amp; MODELING</a:t>
            </a:r>
            <a:endParaRPr lang="en-US" sz="1200" dirty="0"/>
          </a:p>
        </p:txBody>
      </p:sp>
      <p:sp>
        <p:nvSpPr>
          <p:cNvPr id="20" name="Shape 18"/>
          <p:cNvSpPr/>
          <p:nvPr/>
        </p:nvSpPr>
        <p:spPr>
          <a:xfrm>
            <a:off x="6858000" y="1892808"/>
            <a:ext cx="292608" cy="292608"/>
          </a:xfrm>
          <a:prstGeom prst="ellipse">
            <a:avLst/>
          </a:prstGeom>
          <a:solidFill>
            <a:srgbClr val="3D7A57"/>
          </a:solidFill>
          <a:ln/>
        </p:spPr>
        <p:txBody>
          <a:bodyPr/>
          <a:lstStyle/>
          <a:p>
            <a:endParaRPr lang="en-IN"/>
          </a:p>
        </p:txBody>
      </p:sp>
      <p:sp>
        <p:nvSpPr>
          <p:cNvPr id="21" name="Text 19"/>
          <p:cNvSpPr/>
          <p:nvPr/>
        </p:nvSpPr>
        <p:spPr>
          <a:xfrm>
            <a:off x="6858000" y="189280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22" name="Text 20"/>
          <p:cNvSpPr/>
          <p:nvPr/>
        </p:nvSpPr>
        <p:spPr>
          <a:xfrm>
            <a:off x="7315200" y="1874520"/>
            <a:ext cx="429768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Cleaned &amp; shaped  </a:t>
            </a:r>
            <a:r>
              <a:rPr lang="en-US" sz="1250" dirty="0">
                <a:solidFill>
                  <a:srgbClr val="5B6478"/>
                </a:solidFill>
                <a:latin typeface="Calibri" pitchFamily="34" charset="0"/>
                <a:ea typeface="Calibri" pitchFamily="34" charset="-122"/>
                <a:cs typeface="Calibri" pitchFamily="34" charset="-120"/>
              </a:rPr>
              <a:t>Raw claims data cleaned and transformed in Power Query before loading.</a:t>
            </a:r>
            <a:endParaRPr lang="en-US" sz="1250" dirty="0"/>
          </a:p>
        </p:txBody>
      </p:sp>
      <p:sp>
        <p:nvSpPr>
          <p:cNvPr id="23" name="Shape 21"/>
          <p:cNvSpPr/>
          <p:nvPr/>
        </p:nvSpPr>
        <p:spPr>
          <a:xfrm>
            <a:off x="6858000" y="2788920"/>
            <a:ext cx="292608" cy="292608"/>
          </a:xfrm>
          <a:prstGeom prst="ellipse">
            <a:avLst/>
          </a:prstGeom>
          <a:solidFill>
            <a:srgbClr val="3D7A57"/>
          </a:solidFill>
          <a:ln/>
        </p:spPr>
        <p:txBody>
          <a:bodyPr/>
          <a:lstStyle/>
          <a:p>
            <a:endParaRPr lang="en-IN"/>
          </a:p>
        </p:txBody>
      </p:sp>
      <p:sp>
        <p:nvSpPr>
          <p:cNvPr id="24" name="Text 22"/>
          <p:cNvSpPr/>
          <p:nvPr/>
        </p:nvSpPr>
        <p:spPr>
          <a:xfrm>
            <a:off x="6858000" y="27889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25" name="Text 23"/>
          <p:cNvSpPr/>
          <p:nvPr/>
        </p:nvSpPr>
        <p:spPr>
          <a:xfrm>
            <a:off x="7315200" y="2770632"/>
            <a:ext cx="429768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Star schema  </a:t>
            </a:r>
            <a:r>
              <a:rPr lang="en-US" sz="1250" dirty="0">
                <a:solidFill>
                  <a:srgbClr val="5B6478"/>
                </a:solidFill>
                <a:latin typeface="Calibri" pitchFamily="34" charset="0"/>
                <a:ea typeface="Calibri" pitchFamily="34" charset="-122"/>
                <a:cs typeface="Calibri" pitchFamily="34" charset="-120"/>
              </a:rPr>
              <a:t>Fact_Claims connected to four dimension tables: Dim_Date, Dim Branch, Dim_Customer, Dim_Policy.</a:t>
            </a:r>
            <a:endParaRPr lang="en-US" sz="1250" dirty="0"/>
          </a:p>
        </p:txBody>
      </p:sp>
      <p:sp>
        <p:nvSpPr>
          <p:cNvPr id="26" name="Shape 24"/>
          <p:cNvSpPr/>
          <p:nvPr/>
        </p:nvSpPr>
        <p:spPr>
          <a:xfrm>
            <a:off x="6858000" y="3685032"/>
            <a:ext cx="292608" cy="292608"/>
          </a:xfrm>
          <a:prstGeom prst="ellipse">
            <a:avLst/>
          </a:prstGeom>
          <a:solidFill>
            <a:srgbClr val="3D7A57"/>
          </a:solidFill>
          <a:ln/>
        </p:spPr>
        <p:txBody>
          <a:bodyPr/>
          <a:lstStyle/>
          <a:p>
            <a:endParaRPr lang="en-IN"/>
          </a:p>
        </p:txBody>
      </p:sp>
      <p:sp>
        <p:nvSpPr>
          <p:cNvPr id="27" name="Text 25"/>
          <p:cNvSpPr/>
          <p:nvPr/>
        </p:nvSpPr>
        <p:spPr>
          <a:xfrm>
            <a:off x="6858000" y="368503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28" name="Text 26"/>
          <p:cNvSpPr/>
          <p:nvPr/>
        </p:nvSpPr>
        <p:spPr>
          <a:xfrm>
            <a:off x="7315200" y="3666744"/>
            <a:ext cx="429768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Dedicated date table  </a:t>
            </a:r>
            <a:r>
              <a:rPr lang="en-US" sz="1250" dirty="0">
                <a:solidFill>
                  <a:srgbClr val="5B6478"/>
                </a:solidFill>
                <a:latin typeface="Calibri" pitchFamily="34" charset="0"/>
                <a:ea typeface="Calibri" pitchFamily="34" charset="-122"/>
                <a:cs typeface="Calibri" pitchFamily="34" charset="-120"/>
              </a:rPr>
              <a:t>Dim_Date supports month/year slicers and time-based trend analysis.</a:t>
            </a:r>
            <a:endParaRPr lang="en-US" sz="1250" dirty="0"/>
          </a:p>
        </p:txBody>
      </p:sp>
      <p:sp>
        <p:nvSpPr>
          <p:cNvPr id="29" name="Shape 27"/>
          <p:cNvSpPr/>
          <p:nvPr/>
        </p:nvSpPr>
        <p:spPr>
          <a:xfrm>
            <a:off x="6858000" y="4581144"/>
            <a:ext cx="292608" cy="292608"/>
          </a:xfrm>
          <a:prstGeom prst="ellipse">
            <a:avLst/>
          </a:prstGeom>
          <a:solidFill>
            <a:srgbClr val="3D7A57"/>
          </a:solidFill>
          <a:ln/>
        </p:spPr>
        <p:txBody>
          <a:bodyPr/>
          <a:lstStyle/>
          <a:p>
            <a:endParaRPr lang="en-IN"/>
          </a:p>
        </p:txBody>
      </p:sp>
      <p:sp>
        <p:nvSpPr>
          <p:cNvPr id="30" name="Text 28"/>
          <p:cNvSpPr/>
          <p:nvPr/>
        </p:nvSpPr>
        <p:spPr>
          <a:xfrm>
            <a:off x="6858000" y="458114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31" name="Text 29"/>
          <p:cNvSpPr/>
          <p:nvPr/>
        </p:nvSpPr>
        <p:spPr>
          <a:xfrm>
            <a:off x="7315200" y="4562856"/>
            <a:ext cx="429768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Relationships  </a:t>
            </a:r>
            <a:r>
              <a:rPr lang="en-US" sz="1250" dirty="0">
                <a:solidFill>
                  <a:srgbClr val="5B6478"/>
                </a:solidFill>
                <a:latin typeface="Calibri" pitchFamily="34" charset="0"/>
                <a:ea typeface="Calibri" pitchFamily="34" charset="-122"/>
                <a:cs typeface="Calibri" pitchFamily="34" charset="-120"/>
              </a:rPr>
              <a:t>One-to-many relationships built from each dimension into Fact_Claims.</a:t>
            </a:r>
            <a:endParaRPr lang="en-US" sz="1250" dirty="0"/>
          </a:p>
        </p:txBody>
      </p:sp>
      <p:sp>
        <p:nvSpPr>
          <p:cNvPr id="32" name="Shape 30"/>
          <p:cNvSpPr/>
          <p:nvPr/>
        </p:nvSpPr>
        <p:spPr>
          <a:xfrm>
            <a:off x="6858000" y="5477256"/>
            <a:ext cx="292608" cy="292608"/>
          </a:xfrm>
          <a:prstGeom prst="ellipse">
            <a:avLst/>
          </a:prstGeom>
          <a:solidFill>
            <a:srgbClr val="3D7A57"/>
          </a:solidFill>
          <a:ln/>
        </p:spPr>
        <p:txBody>
          <a:bodyPr/>
          <a:lstStyle/>
          <a:p>
            <a:endParaRPr lang="en-IN"/>
          </a:p>
        </p:txBody>
      </p:sp>
      <p:sp>
        <p:nvSpPr>
          <p:cNvPr id="33" name="Text 31"/>
          <p:cNvSpPr/>
          <p:nvPr/>
        </p:nvSpPr>
        <p:spPr>
          <a:xfrm>
            <a:off x="6858000" y="5477256"/>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34" name="Text 32"/>
          <p:cNvSpPr/>
          <p:nvPr/>
        </p:nvSpPr>
        <p:spPr>
          <a:xfrm>
            <a:off x="7315200" y="5458968"/>
            <a:ext cx="429768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DAX measures  </a:t>
            </a:r>
            <a:r>
              <a:rPr lang="en-US" sz="1250" dirty="0">
                <a:solidFill>
                  <a:srgbClr val="5B6478"/>
                </a:solidFill>
                <a:latin typeface="Calibri" pitchFamily="34" charset="0"/>
                <a:ea typeface="Calibri" pitchFamily="34" charset="-122"/>
                <a:cs typeface="Calibri" pitchFamily="34" charset="-120"/>
              </a:rPr>
              <a:t>Measures created for the core KPIs — Total Claims, Total Claim Amount, Approval Rate, Fraud Claims, Claim-to-Premium Ratio, and Average Settlement Days — used consistently across all three pages.</a:t>
            </a:r>
            <a:endParaRPr lang="en-US" sz="1250" dirty="0"/>
          </a:p>
        </p:txBody>
      </p:sp>
      <p:sp>
        <p:nvSpPr>
          <p:cNvPr id="35" name="Text 33"/>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36" name="Text 34"/>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THE STORY</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FROM DATA TO BUSINESS INSIGHTS</a:t>
            </a:r>
            <a:endParaRPr lang="en-US" sz="3000" dirty="0"/>
          </a:p>
        </p:txBody>
      </p:sp>
      <p:sp>
        <p:nvSpPr>
          <p:cNvPr id="4" name="Shape 2"/>
          <p:cNvSpPr/>
          <p:nvPr/>
        </p:nvSpPr>
        <p:spPr>
          <a:xfrm>
            <a:off x="2072488" y="1554480"/>
            <a:ext cx="8046720" cy="841248"/>
          </a:xfrm>
          <a:prstGeom prst="roundRect">
            <a:avLst>
              <a:gd name="adj" fmla="val 8696"/>
            </a:avLst>
          </a:prstGeom>
          <a:solidFill>
            <a:srgbClr val="EEF3FC"/>
          </a:solidFill>
          <a:ln w="12700">
            <a:solidFill>
              <a:srgbClr val="CADCFC"/>
            </a:solidFill>
            <a:prstDash val="solid"/>
          </a:ln>
        </p:spPr>
        <p:txBody>
          <a:bodyPr/>
          <a:lstStyle/>
          <a:p>
            <a:endParaRPr lang="en-IN"/>
          </a:p>
        </p:txBody>
      </p:sp>
      <p:sp>
        <p:nvSpPr>
          <p:cNvPr id="5" name="Shape 3"/>
          <p:cNvSpPr/>
          <p:nvPr/>
        </p:nvSpPr>
        <p:spPr>
          <a:xfrm>
            <a:off x="2273656" y="1728216"/>
            <a:ext cx="493776" cy="493776"/>
          </a:xfrm>
          <a:prstGeom prst="ellipse">
            <a:avLst/>
          </a:prstGeom>
          <a:solidFill>
            <a:srgbClr val="1E2761"/>
          </a:solidFill>
          <a:ln/>
        </p:spPr>
        <p:txBody>
          <a:bodyPr/>
          <a:lstStyle/>
          <a:p>
            <a:endParaRPr lang="en-IN"/>
          </a:p>
        </p:txBody>
      </p:sp>
      <p:sp>
        <p:nvSpPr>
          <p:cNvPr id="6" name="Text 4"/>
          <p:cNvSpPr/>
          <p:nvPr/>
        </p:nvSpPr>
        <p:spPr>
          <a:xfrm>
            <a:off x="2273656" y="1728216"/>
            <a:ext cx="493776" cy="493776"/>
          </a:xfrm>
          <a:prstGeom prst="rect">
            <a:avLst/>
          </a:prstGeom>
          <a:noFill/>
          <a:ln/>
        </p:spPr>
        <p:txBody>
          <a:bodyPr wrap="square" lIns="0" tIns="0" rIns="0" bIns="0" rtlCol="0" anchor="ctr"/>
          <a:lstStyle/>
          <a:p>
            <a:pPr marL="0" indent="0" algn="ctr">
              <a:buNone/>
            </a:pPr>
            <a:r>
              <a:rPr lang="en-US" sz="1404" b="1" dirty="0">
                <a:solidFill>
                  <a:srgbClr val="FFFFFF"/>
                </a:solidFill>
                <a:latin typeface="Cambria" pitchFamily="34" charset="0"/>
                <a:ea typeface="Cambria" pitchFamily="34" charset="-122"/>
                <a:cs typeface="Cambria" pitchFamily="34" charset="-120"/>
              </a:rPr>
              <a:t>1</a:t>
            </a:r>
            <a:endParaRPr lang="en-US" sz="1404" dirty="0"/>
          </a:p>
        </p:txBody>
      </p:sp>
      <p:sp>
        <p:nvSpPr>
          <p:cNvPr id="7" name="Text 5"/>
          <p:cNvSpPr/>
          <p:nvPr/>
        </p:nvSpPr>
        <p:spPr>
          <a:xfrm>
            <a:off x="2986888" y="1554480"/>
            <a:ext cx="4206240" cy="841248"/>
          </a:xfrm>
          <a:prstGeom prst="rect">
            <a:avLst/>
          </a:prstGeom>
          <a:noFill/>
          <a:ln/>
        </p:spPr>
        <p:txBody>
          <a:bodyPr wrap="square" lIns="0" tIns="0" rIns="0" bIns="0" rtlCol="0" anchor="ctr"/>
          <a:lstStyle/>
          <a:p>
            <a:pPr marL="0" indent="0" algn="l">
              <a:buNone/>
            </a:pPr>
            <a:r>
              <a:rPr lang="en-US" sz="1650" b="1" dirty="0">
                <a:solidFill>
                  <a:srgbClr val="1E2761"/>
                </a:solidFill>
                <a:latin typeface="Cambria" pitchFamily="34" charset="0"/>
                <a:ea typeface="Cambria" pitchFamily="34" charset="-122"/>
                <a:cs typeface="Cambria" pitchFamily="34" charset="-120"/>
              </a:rPr>
              <a:t>Claims Performance</a:t>
            </a:r>
            <a:endParaRPr lang="en-US" sz="1650" dirty="0"/>
          </a:p>
        </p:txBody>
      </p:sp>
      <p:sp>
        <p:nvSpPr>
          <p:cNvPr id="8" name="Text 6"/>
          <p:cNvSpPr/>
          <p:nvPr/>
        </p:nvSpPr>
        <p:spPr>
          <a:xfrm>
            <a:off x="7193128" y="1554480"/>
            <a:ext cx="2651760" cy="841248"/>
          </a:xfrm>
          <a:prstGeom prst="rect">
            <a:avLst/>
          </a:prstGeom>
          <a:noFill/>
          <a:ln/>
        </p:spPr>
        <p:txBody>
          <a:bodyPr wrap="square" lIns="0" tIns="0" rIns="0" bIns="0" rtlCol="0" anchor="ctr"/>
          <a:lstStyle/>
          <a:p>
            <a:pPr marL="0" indent="0" algn="r">
              <a:buNone/>
            </a:pPr>
            <a:r>
              <a:rPr lang="en-US" sz="1300" i="1" dirty="0">
                <a:solidFill>
                  <a:srgbClr val="5B6478"/>
                </a:solidFill>
                <a:latin typeface="Calibri" pitchFamily="34" charset="0"/>
                <a:ea typeface="Calibri" pitchFamily="34" charset="-122"/>
                <a:cs typeface="Calibri" pitchFamily="34" charset="-120"/>
              </a:rPr>
              <a:t>“What is happening?”</a:t>
            </a:r>
            <a:endParaRPr lang="en-US" sz="1300" dirty="0"/>
          </a:p>
        </p:txBody>
      </p:sp>
      <p:sp>
        <p:nvSpPr>
          <p:cNvPr id="9" name="Text 7"/>
          <p:cNvSpPr/>
          <p:nvPr/>
        </p:nvSpPr>
        <p:spPr>
          <a:xfrm>
            <a:off x="2273656" y="2395728"/>
            <a:ext cx="493776" cy="310896"/>
          </a:xfrm>
          <a:prstGeom prst="rect">
            <a:avLst/>
          </a:prstGeom>
          <a:noFill/>
          <a:ln/>
        </p:spPr>
        <p:txBody>
          <a:bodyPr wrap="square" lIns="0" tIns="0" rIns="0" bIns="0" rtlCol="0" anchor="ctr"/>
          <a:lstStyle/>
          <a:p>
            <a:pPr marL="0" indent="0" algn="ctr">
              <a:buNone/>
            </a:pPr>
            <a:r>
              <a:rPr lang="en-US" sz="1800" b="1" dirty="0">
                <a:solidFill>
                  <a:srgbClr val="C99B4A"/>
                </a:solidFill>
              </a:rPr>
              <a:t>↓</a:t>
            </a:r>
            <a:endParaRPr lang="en-US" sz="1800" dirty="0"/>
          </a:p>
        </p:txBody>
      </p:sp>
      <p:sp>
        <p:nvSpPr>
          <p:cNvPr id="10" name="Shape 8"/>
          <p:cNvSpPr/>
          <p:nvPr/>
        </p:nvSpPr>
        <p:spPr>
          <a:xfrm>
            <a:off x="2072488" y="2706624"/>
            <a:ext cx="8046720" cy="841248"/>
          </a:xfrm>
          <a:prstGeom prst="roundRect">
            <a:avLst>
              <a:gd name="adj" fmla="val 8696"/>
            </a:avLst>
          </a:prstGeom>
          <a:solidFill>
            <a:srgbClr val="EEF3FC"/>
          </a:solidFill>
          <a:ln w="12700">
            <a:solidFill>
              <a:srgbClr val="CADCFC"/>
            </a:solidFill>
            <a:prstDash val="solid"/>
          </a:ln>
        </p:spPr>
        <p:txBody>
          <a:bodyPr/>
          <a:lstStyle/>
          <a:p>
            <a:endParaRPr lang="en-IN"/>
          </a:p>
        </p:txBody>
      </p:sp>
      <p:sp>
        <p:nvSpPr>
          <p:cNvPr id="11" name="Shape 9"/>
          <p:cNvSpPr/>
          <p:nvPr/>
        </p:nvSpPr>
        <p:spPr>
          <a:xfrm>
            <a:off x="2273656" y="2880360"/>
            <a:ext cx="493776" cy="493776"/>
          </a:xfrm>
          <a:prstGeom prst="ellipse">
            <a:avLst/>
          </a:prstGeom>
          <a:solidFill>
            <a:srgbClr val="1E2761"/>
          </a:solidFill>
          <a:ln/>
        </p:spPr>
        <p:txBody>
          <a:bodyPr/>
          <a:lstStyle/>
          <a:p>
            <a:endParaRPr lang="en-IN"/>
          </a:p>
        </p:txBody>
      </p:sp>
      <p:sp>
        <p:nvSpPr>
          <p:cNvPr id="12" name="Text 10"/>
          <p:cNvSpPr/>
          <p:nvPr/>
        </p:nvSpPr>
        <p:spPr>
          <a:xfrm>
            <a:off x="2273656" y="2880360"/>
            <a:ext cx="493776" cy="493776"/>
          </a:xfrm>
          <a:prstGeom prst="rect">
            <a:avLst/>
          </a:prstGeom>
          <a:noFill/>
          <a:ln/>
        </p:spPr>
        <p:txBody>
          <a:bodyPr wrap="square" lIns="0" tIns="0" rIns="0" bIns="0" rtlCol="0" anchor="ctr"/>
          <a:lstStyle/>
          <a:p>
            <a:pPr marL="0" indent="0" algn="ctr">
              <a:buNone/>
            </a:pPr>
            <a:r>
              <a:rPr lang="en-US" sz="1404" b="1" dirty="0">
                <a:solidFill>
                  <a:srgbClr val="FFFFFF"/>
                </a:solidFill>
                <a:latin typeface="Cambria" pitchFamily="34" charset="0"/>
                <a:ea typeface="Cambria" pitchFamily="34" charset="-122"/>
                <a:cs typeface="Cambria" pitchFamily="34" charset="-120"/>
              </a:rPr>
              <a:t>2</a:t>
            </a:r>
            <a:endParaRPr lang="en-US" sz="1404" dirty="0"/>
          </a:p>
        </p:txBody>
      </p:sp>
      <p:sp>
        <p:nvSpPr>
          <p:cNvPr id="13" name="Text 11"/>
          <p:cNvSpPr/>
          <p:nvPr/>
        </p:nvSpPr>
        <p:spPr>
          <a:xfrm>
            <a:off x="2986888" y="2706624"/>
            <a:ext cx="4206240" cy="841248"/>
          </a:xfrm>
          <a:prstGeom prst="rect">
            <a:avLst/>
          </a:prstGeom>
          <a:noFill/>
          <a:ln/>
        </p:spPr>
        <p:txBody>
          <a:bodyPr wrap="square" lIns="0" tIns="0" rIns="0" bIns="0" rtlCol="0" anchor="ctr"/>
          <a:lstStyle/>
          <a:p>
            <a:pPr marL="0" indent="0" algn="l">
              <a:buNone/>
            </a:pPr>
            <a:r>
              <a:rPr lang="en-US" sz="1650" b="1" dirty="0">
                <a:solidFill>
                  <a:srgbClr val="1E2761"/>
                </a:solidFill>
                <a:latin typeface="Cambria" pitchFamily="34" charset="0"/>
                <a:ea typeface="Cambria" pitchFamily="34" charset="-122"/>
                <a:cs typeface="Cambria" pitchFamily="34" charset="-120"/>
              </a:rPr>
              <a:t>Financial &amp; Policy Analysis</a:t>
            </a:r>
            <a:endParaRPr lang="en-US" sz="1650" dirty="0"/>
          </a:p>
        </p:txBody>
      </p:sp>
      <p:sp>
        <p:nvSpPr>
          <p:cNvPr id="14" name="Text 12"/>
          <p:cNvSpPr/>
          <p:nvPr/>
        </p:nvSpPr>
        <p:spPr>
          <a:xfrm>
            <a:off x="7193128" y="2706624"/>
            <a:ext cx="2651760" cy="841248"/>
          </a:xfrm>
          <a:prstGeom prst="rect">
            <a:avLst/>
          </a:prstGeom>
          <a:noFill/>
          <a:ln/>
        </p:spPr>
        <p:txBody>
          <a:bodyPr wrap="square" lIns="0" tIns="0" rIns="0" bIns="0" rtlCol="0" anchor="ctr"/>
          <a:lstStyle/>
          <a:p>
            <a:pPr marL="0" indent="0" algn="r">
              <a:buNone/>
            </a:pPr>
            <a:r>
              <a:rPr lang="en-US" sz="1300" i="1" dirty="0">
                <a:solidFill>
                  <a:srgbClr val="5B6478"/>
                </a:solidFill>
                <a:latin typeface="Calibri" pitchFamily="34" charset="0"/>
                <a:ea typeface="Calibri" pitchFamily="34" charset="-122"/>
                <a:cs typeface="Calibri" pitchFamily="34" charset="-120"/>
              </a:rPr>
              <a:t>“What is the financial impact?”</a:t>
            </a:r>
            <a:endParaRPr lang="en-US" sz="1300" dirty="0"/>
          </a:p>
        </p:txBody>
      </p:sp>
      <p:sp>
        <p:nvSpPr>
          <p:cNvPr id="15" name="Text 13"/>
          <p:cNvSpPr/>
          <p:nvPr/>
        </p:nvSpPr>
        <p:spPr>
          <a:xfrm>
            <a:off x="2273656" y="3547872"/>
            <a:ext cx="493776" cy="310896"/>
          </a:xfrm>
          <a:prstGeom prst="rect">
            <a:avLst/>
          </a:prstGeom>
          <a:noFill/>
          <a:ln/>
        </p:spPr>
        <p:txBody>
          <a:bodyPr wrap="square" lIns="0" tIns="0" rIns="0" bIns="0" rtlCol="0" anchor="ctr"/>
          <a:lstStyle/>
          <a:p>
            <a:pPr marL="0" indent="0" algn="ctr">
              <a:buNone/>
            </a:pPr>
            <a:r>
              <a:rPr lang="en-US" sz="1800" b="1" dirty="0">
                <a:solidFill>
                  <a:srgbClr val="C99B4A"/>
                </a:solidFill>
              </a:rPr>
              <a:t>↓</a:t>
            </a:r>
            <a:endParaRPr lang="en-US" sz="1800" dirty="0"/>
          </a:p>
        </p:txBody>
      </p:sp>
      <p:sp>
        <p:nvSpPr>
          <p:cNvPr id="16" name="Shape 14"/>
          <p:cNvSpPr/>
          <p:nvPr/>
        </p:nvSpPr>
        <p:spPr>
          <a:xfrm>
            <a:off x="2072488" y="3858768"/>
            <a:ext cx="8046720" cy="841248"/>
          </a:xfrm>
          <a:prstGeom prst="roundRect">
            <a:avLst>
              <a:gd name="adj" fmla="val 8696"/>
            </a:avLst>
          </a:prstGeom>
          <a:solidFill>
            <a:srgbClr val="EEF3FC"/>
          </a:solidFill>
          <a:ln w="12700">
            <a:solidFill>
              <a:srgbClr val="CADCFC"/>
            </a:solidFill>
            <a:prstDash val="solid"/>
          </a:ln>
        </p:spPr>
        <p:txBody>
          <a:bodyPr/>
          <a:lstStyle/>
          <a:p>
            <a:endParaRPr lang="en-IN"/>
          </a:p>
        </p:txBody>
      </p:sp>
      <p:sp>
        <p:nvSpPr>
          <p:cNvPr id="17" name="Shape 15"/>
          <p:cNvSpPr/>
          <p:nvPr/>
        </p:nvSpPr>
        <p:spPr>
          <a:xfrm>
            <a:off x="2273656" y="4032504"/>
            <a:ext cx="493776" cy="493776"/>
          </a:xfrm>
          <a:prstGeom prst="ellipse">
            <a:avLst/>
          </a:prstGeom>
          <a:solidFill>
            <a:srgbClr val="1E2761"/>
          </a:solidFill>
          <a:ln/>
        </p:spPr>
        <p:txBody>
          <a:bodyPr/>
          <a:lstStyle/>
          <a:p>
            <a:endParaRPr lang="en-IN"/>
          </a:p>
        </p:txBody>
      </p:sp>
      <p:sp>
        <p:nvSpPr>
          <p:cNvPr id="18" name="Text 16"/>
          <p:cNvSpPr/>
          <p:nvPr/>
        </p:nvSpPr>
        <p:spPr>
          <a:xfrm>
            <a:off x="2273656" y="4032504"/>
            <a:ext cx="493776" cy="493776"/>
          </a:xfrm>
          <a:prstGeom prst="rect">
            <a:avLst/>
          </a:prstGeom>
          <a:noFill/>
          <a:ln/>
        </p:spPr>
        <p:txBody>
          <a:bodyPr wrap="square" lIns="0" tIns="0" rIns="0" bIns="0" rtlCol="0" anchor="ctr"/>
          <a:lstStyle/>
          <a:p>
            <a:pPr marL="0" indent="0" algn="ctr">
              <a:buNone/>
            </a:pPr>
            <a:r>
              <a:rPr lang="en-US" sz="1404" b="1" dirty="0">
                <a:solidFill>
                  <a:srgbClr val="FFFFFF"/>
                </a:solidFill>
                <a:latin typeface="Cambria" pitchFamily="34" charset="0"/>
                <a:ea typeface="Cambria" pitchFamily="34" charset="-122"/>
                <a:cs typeface="Cambria" pitchFamily="34" charset="-120"/>
              </a:rPr>
              <a:t>3</a:t>
            </a:r>
            <a:endParaRPr lang="en-US" sz="1404" dirty="0"/>
          </a:p>
        </p:txBody>
      </p:sp>
      <p:sp>
        <p:nvSpPr>
          <p:cNvPr id="19" name="Text 17"/>
          <p:cNvSpPr/>
          <p:nvPr/>
        </p:nvSpPr>
        <p:spPr>
          <a:xfrm>
            <a:off x="2986888" y="3858768"/>
            <a:ext cx="4206240" cy="841248"/>
          </a:xfrm>
          <a:prstGeom prst="rect">
            <a:avLst/>
          </a:prstGeom>
          <a:noFill/>
          <a:ln/>
        </p:spPr>
        <p:txBody>
          <a:bodyPr wrap="square" lIns="0" tIns="0" rIns="0" bIns="0" rtlCol="0" anchor="ctr"/>
          <a:lstStyle/>
          <a:p>
            <a:pPr marL="0" indent="0" algn="l">
              <a:buNone/>
            </a:pPr>
            <a:r>
              <a:rPr lang="en-US" sz="1650" b="1" dirty="0">
                <a:solidFill>
                  <a:srgbClr val="1E2761"/>
                </a:solidFill>
                <a:latin typeface="Cambria" pitchFamily="34" charset="0"/>
                <a:ea typeface="Cambria" pitchFamily="34" charset="-122"/>
                <a:cs typeface="Cambria" pitchFamily="34" charset="-120"/>
              </a:rPr>
              <a:t>Risk, Fraud &amp; Settlement</a:t>
            </a:r>
            <a:endParaRPr lang="en-US" sz="1650" dirty="0"/>
          </a:p>
        </p:txBody>
      </p:sp>
      <p:sp>
        <p:nvSpPr>
          <p:cNvPr id="20" name="Text 18"/>
          <p:cNvSpPr/>
          <p:nvPr/>
        </p:nvSpPr>
        <p:spPr>
          <a:xfrm>
            <a:off x="7193128" y="3858768"/>
            <a:ext cx="2651760" cy="841248"/>
          </a:xfrm>
          <a:prstGeom prst="rect">
            <a:avLst/>
          </a:prstGeom>
          <a:noFill/>
          <a:ln/>
        </p:spPr>
        <p:txBody>
          <a:bodyPr wrap="square" lIns="0" tIns="0" rIns="0" bIns="0" rtlCol="0" anchor="ctr"/>
          <a:lstStyle/>
          <a:p>
            <a:pPr marL="0" indent="0" algn="r">
              <a:buNone/>
            </a:pPr>
            <a:r>
              <a:rPr lang="en-US" sz="1300" i="1" dirty="0">
                <a:solidFill>
                  <a:srgbClr val="5B6478"/>
                </a:solidFill>
                <a:latin typeface="Calibri" pitchFamily="34" charset="0"/>
                <a:ea typeface="Calibri" pitchFamily="34" charset="-122"/>
                <a:cs typeface="Calibri" pitchFamily="34" charset="-120"/>
              </a:rPr>
              <a:t>“Where are the risks and operational concerns?”</a:t>
            </a:r>
            <a:endParaRPr lang="en-US" sz="1300" dirty="0"/>
          </a:p>
        </p:txBody>
      </p:sp>
      <p:sp>
        <p:nvSpPr>
          <p:cNvPr id="21" name="Text 19"/>
          <p:cNvSpPr/>
          <p:nvPr/>
        </p:nvSpPr>
        <p:spPr>
          <a:xfrm>
            <a:off x="2273656" y="4700016"/>
            <a:ext cx="493776" cy="310896"/>
          </a:xfrm>
          <a:prstGeom prst="rect">
            <a:avLst/>
          </a:prstGeom>
          <a:noFill/>
          <a:ln/>
        </p:spPr>
        <p:txBody>
          <a:bodyPr wrap="square" lIns="0" tIns="0" rIns="0" bIns="0" rtlCol="0" anchor="ctr"/>
          <a:lstStyle/>
          <a:p>
            <a:pPr marL="0" indent="0" algn="ctr">
              <a:buNone/>
            </a:pPr>
            <a:r>
              <a:rPr lang="en-US" sz="1800" b="1" dirty="0">
                <a:solidFill>
                  <a:srgbClr val="C99B4A"/>
                </a:solidFill>
              </a:rPr>
              <a:t>↓</a:t>
            </a:r>
            <a:endParaRPr lang="en-US" sz="1800" dirty="0"/>
          </a:p>
        </p:txBody>
      </p:sp>
      <p:sp>
        <p:nvSpPr>
          <p:cNvPr id="22" name="Shape 20"/>
          <p:cNvSpPr/>
          <p:nvPr/>
        </p:nvSpPr>
        <p:spPr>
          <a:xfrm>
            <a:off x="2072488" y="5010912"/>
            <a:ext cx="8046720" cy="841248"/>
          </a:xfrm>
          <a:prstGeom prst="roundRect">
            <a:avLst>
              <a:gd name="adj" fmla="val 8696"/>
            </a:avLst>
          </a:prstGeom>
          <a:solidFill>
            <a:srgbClr val="1E2761"/>
          </a:solidFill>
          <a:ln w="12700">
            <a:solidFill>
              <a:srgbClr val="1E2761"/>
            </a:solidFill>
            <a:prstDash val="solid"/>
          </a:ln>
        </p:spPr>
        <p:txBody>
          <a:bodyPr/>
          <a:lstStyle/>
          <a:p>
            <a:endParaRPr lang="en-IN"/>
          </a:p>
        </p:txBody>
      </p:sp>
      <p:sp>
        <p:nvSpPr>
          <p:cNvPr id="23" name="Shape 21"/>
          <p:cNvSpPr/>
          <p:nvPr/>
        </p:nvSpPr>
        <p:spPr>
          <a:xfrm>
            <a:off x="2273656" y="5184648"/>
            <a:ext cx="493776" cy="493776"/>
          </a:xfrm>
          <a:prstGeom prst="ellipse">
            <a:avLst/>
          </a:prstGeom>
          <a:solidFill>
            <a:srgbClr val="1E2761"/>
          </a:solidFill>
          <a:ln/>
        </p:spPr>
        <p:txBody>
          <a:bodyPr/>
          <a:lstStyle/>
          <a:p>
            <a:endParaRPr lang="en-IN"/>
          </a:p>
        </p:txBody>
      </p:sp>
      <p:sp>
        <p:nvSpPr>
          <p:cNvPr id="24" name="Text 22"/>
          <p:cNvSpPr/>
          <p:nvPr/>
        </p:nvSpPr>
        <p:spPr>
          <a:xfrm>
            <a:off x="2273656" y="5184648"/>
            <a:ext cx="493776" cy="493776"/>
          </a:xfrm>
          <a:prstGeom prst="rect">
            <a:avLst/>
          </a:prstGeom>
          <a:noFill/>
          <a:ln/>
        </p:spPr>
        <p:txBody>
          <a:bodyPr wrap="square" lIns="0" tIns="0" rIns="0" bIns="0" rtlCol="0" anchor="ctr"/>
          <a:lstStyle/>
          <a:p>
            <a:pPr marL="0" indent="0" algn="ctr">
              <a:buNone/>
            </a:pPr>
            <a:r>
              <a:rPr lang="en-US" sz="1404" b="1" dirty="0">
                <a:solidFill>
                  <a:srgbClr val="FFFFFF"/>
                </a:solidFill>
                <a:latin typeface="Cambria" pitchFamily="34" charset="0"/>
                <a:ea typeface="Cambria" pitchFamily="34" charset="-122"/>
                <a:cs typeface="Cambria" pitchFamily="34" charset="-120"/>
              </a:rPr>
              <a:t>4</a:t>
            </a:r>
            <a:endParaRPr lang="en-US" sz="1404" dirty="0"/>
          </a:p>
        </p:txBody>
      </p:sp>
      <p:sp>
        <p:nvSpPr>
          <p:cNvPr id="25" name="Text 23"/>
          <p:cNvSpPr/>
          <p:nvPr/>
        </p:nvSpPr>
        <p:spPr>
          <a:xfrm>
            <a:off x="2986888" y="5010912"/>
            <a:ext cx="4206240" cy="841248"/>
          </a:xfrm>
          <a:prstGeom prst="rect">
            <a:avLst/>
          </a:prstGeom>
          <a:noFill/>
          <a:ln/>
        </p:spPr>
        <p:txBody>
          <a:bodyPr wrap="square" lIns="0" tIns="0" rIns="0" bIns="0" rtlCol="0" anchor="ctr"/>
          <a:lstStyle/>
          <a:p>
            <a:pPr marL="0" indent="0" algn="l">
              <a:buNone/>
            </a:pPr>
            <a:r>
              <a:rPr lang="en-US" sz="1650" b="1" dirty="0">
                <a:solidFill>
                  <a:srgbClr val="FFFFFF"/>
                </a:solidFill>
                <a:latin typeface="Cambria" pitchFamily="34" charset="0"/>
                <a:ea typeface="Cambria" pitchFamily="34" charset="-122"/>
                <a:cs typeface="Cambria" pitchFamily="34" charset="-120"/>
              </a:rPr>
              <a:t>Business Recommendations</a:t>
            </a:r>
            <a:endParaRPr lang="en-US" sz="1650" dirty="0"/>
          </a:p>
        </p:txBody>
      </p:sp>
      <p:sp>
        <p:nvSpPr>
          <p:cNvPr id="26" name="Text 24"/>
          <p:cNvSpPr/>
          <p:nvPr/>
        </p:nvSpPr>
        <p:spPr>
          <a:xfrm>
            <a:off x="7193128" y="5010912"/>
            <a:ext cx="2651760" cy="841248"/>
          </a:xfrm>
          <a:prstGeom prst="rect">
            <a:avLst/>
          </a:prstGeom>
          <a:noFill/>
          <a:ln/>
        </p:spPr>
        <p:txBody>
          <a:bodyPr wrap="square" lIns="0" tIns="0" rIns="0" bIns="0" rtlCol="0" anchor="ctr"/>
          <a:lstStyle/>
          <a:p>
            <a:pPr marL="0" indent="0" algn="r">
              <a:buNone/>
            </a:pPr>
            <a:r>
              <a:rPr lang="en-US" sz="1300" i="1" dirty="0">
                <a:solidFill>
                  <a:srgbClr val="CADCFC"/>
                </a:solidFill>
                <a:latin typeface="Calibri" pitchFamily="34" charset="0"/>
                <a:ea typeface="Calibri" pitchFamily="34" charset="-122"/>
                <a:cs typeface="Calibri" pitchFamily="34" charset="-120"/>
              </a:rPr>
              <a:t>“What should management focus on?”</a:t>
            </a:r>
            <a:endParaRPr lang="en-US" sz="1300" dirty="0"/>
          </a:p>
        </p:txBody>
      </p:sp>
      <p:sp>
        <p:nvSpPr>
          <p:cNvPr id="27" name="Text 25"/>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8" name="Text 26"/>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DASHBOARD PAGE 1 OF 3</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1. CLAIMS PERFORMANCE OVERVIEW</a:t>
            </a:r>
            <a:endParaRPr lang="en-US" sz="2700" dirty="0"/>
          </a:p>
        </p:txBody>
      </p:sp>
      <p:sp>
        <p:nvSpPr>
          <p:cNvPr id="4" name="Shape 2"/>
          <p:cNvSpPr/>
          <p:nvPr/>
        </p:nvSpPr>
        <p:spPr>
          <a:xfrm>
            <a:off x="548640" y="1417320"/>
            <a:ext cx="11064240" cy="566928"/>
          </a:xfrm>
          <a:prstGeom prst="roundRect">
            <a:avLst>
              <a:gd name="adj" fmla="val 12903"/>
            </a:avLst>
          </a:prstGeom>
          <a:solidFill>
            <a:srgbClr val="1E2761"/>
          </a:solidFill>
          <a:ln/>
        </p:spPr>
        <p:txBody>
          <a:bodyPr/>
          <a:lstStyle/>
          <a:p>
            <a:endParaRPr lang="en-IN"/>
          </a:p>
        </p:txBody>
      </p:sp>
      <p:sp>
        <p:nvSpPr>
          <p:cNvPr id="5" name="Text 3"/>
          <p:cNvSpPr/>
          <p:nvPr/>
        </p:nvSpPr>
        <p:spPr>
          <a:xfrm>
            <a:off x="822960" y="1417320"/>
            <a:ext cx="10515600" cy="566928"/>
          </a:xfrm>
          <a:prstGeom prst="rect">
            <a:avLst/>
          </a:prstGeom>
          <a:noFill/>
          <a:ln/>
        </p:spPr>
        <p:txBody>
          <a:bodyPr wrap="square" lIns="0" tIns="0" rIns="0" bIns="0" rtlCol="0" anchor="ctr"/>
          <a:lstStyle/>
          <a:p>
            <a:pPr marL="0" indent="0" algn="ctr">
              <a:buNone/>
            </a:pPr>
            <a:r>
              <a:rPr lang="en-US" sz="1500" i="1" dirty="0">
                <a:solidFill>
                  <a:srgbClr val="FFFFFF"/>
                </a:solidFill>
                <a:latin typeface="Cambria" pitchFamily="34" charset="0"/>
                <a:ea typeface="Cambria" pitchFamily="34" charset="-122"/>
                <a:cs typeface="Cambria" pitchFamily="34" charset="-120"/>
              </a:rPr>
              <a:t>“WHAT IS HAPPENING WITH CLAIMS?”</a:t>
            </a:r>
            <a:endParaRPr lang="en-US" sz="1500" dirty="0"/>
          </a:p>
        </p:txBody>
      </p:sp>
      <p:sp>
        <p:nvSpPr>
          <p:cNvPr id="6" name="Shape 4"/>
          <p:cNvSpPr/>
          <p:nvPr/>
        </p:nvSpPr>
        <p:spPr>
          <a:xfrm>
            <a:off x="548640" y="2194560"/>
            <a:ext cx="6583680" cy="3977640"/>
          </a:xfrm>
          <a:prstGeom prst="roundRect">
            <a:avLst>
              <a:gd name="adj" fmla="val 1379"/>
            </a:avLst>
          </a:prstGeom>
          <a:solidFill>
            <a:srgbClr val="F4F6FA"/>
          </a:solidFill>
          <a:ln w="12700">
            <a:solidFill>
              <a:srgbClr val="8A93A8"/>
            </a:solidFill>
            <a:prstDash val="dash"/>
          </a:ln>
        </p:spPr>
        <p:txBody>
          <a:bodyPr/>
          <a:lstStyle/>
          <a:p>
            <a:endParaRPr lang="en-IN"/>
          </a:p>
        </p:txBody>
      </p:sp>
      <p:sp>
        <p:nvSpPr>
          <p:cNvPr id="7" name="Text 5"/>
          <p:cNvSpPr/>
          <p:nvPr/>
        </p:nvSpPr>
        <p:spPr>
          <a:xfrm>
            <a:off x="822960" y="3726180"/>
            <a:ext cx="6035040" cy="914400"/>
          </a:xfrm>
          <a:prstGeom prst="rect">
            <a:avLst/>
          </a:prstGeom>
          <a:noFill/>
          <a:ln/>
        </p:spPr>
        <p:txBody>
          <a:bodyPr wrap="square" lIns="0" tIns="0" rIns="0" bIns="0" rtlCol="0" anchor="ctr"/>
          <a:lstStyle/>
          <a:p>
            <a:pPr marL="0" indent="0" algn="ctr">
              <a:buNone/>
            </a:pPr>
            <a:r>
              <a:rPr lang="en-US" sz="2000" b="1" dirty="0">
                <a:solidFill>
                  <a:srgbClr val="8A93A8"/>
                </a:solidFill>
                <a:latin typeface="Calibri" pitchFamily="34" charset="0"/>
                <a:ea typeface="Calibri" pitchFamily="34" charset="-122"/>
                <a:cs typeface="Calibri" pitchFamily="34" charset="-120"/>
              </a:rPr>
              <a:t>▤  </a:t>
            </a:r>
            <a:r>
              <a:rPr lang="en-US" sz="1200" b="1" dirty="0">
                <a:solidFill>
                  <a:srgbClr val="5B6478"/>
                </a:solidFill>
                <a:latin typeface="Calibri" pitchFamily="34" charset="0"/>
                <a:ea typeface="Calibri" pitchFamily="34" charset="-122"/>
                <a:cs typeface="Calibri" pitchFamily="34" charset="-120"/>
              </a:rPr>
              <a:t>INSERT DASHBOARD SCREENSHOT
</a:t>
            </a:r>
            <a:endParaRPr lang="en-US" sz="2000" dirty="0"/>
          </a:p>
          <a:p>
            <a:pPr marL="0" indent="0" algn="ctr">
              <a:buNone/>
            </a:pPr>
            <a:r>
              <a:rPr lang="en-US" sz="1000" i="1" dirty="0">
                <a:solidFill>
                  <a:srgbClr val="8A93A8"/>
                </a:solidFill>
                <a:latin typeface="Calibri" pitchFamily="34" charset="0"/>
                <a:ea typeface="Calibri" pitchFamily="34" charset="-122"/>
                <a:cs typeface="Calibri" pitchFamily="34" charset="-120"/>
              </a:rPr>
              <a:t>CLAIMS PERFORMANCE OVERVIEW — full page view</a:t>
            </a:r>
            <a:endParaRPr lang="en-US" sz="2000" dirty="0"/>
          </a:p>
        </p:txBody>
      </p:sp>
      <p:sp>
        <p:nvSpPr>
          <p:cNvPr id="8" name="Text 6"/>
          <p:cNvSpPr/>
          <p:nvPr/>
        </p:nvSpPr>
        <p:spPr>
          <a:xfrm>
            <a:off x="7452360" y="2194560"/>
            <a:ext cx="4190695" cy="274320"/>
          </a:xfrm>
          <a:prstGeom prst="rect">
            <a:avLst/>
          </a:prstGeom>
          <a:noFill/>
          <a:ln/>
        </p:spPr>
        <p:txBody>
          <a:bodyPr wrap="square" lIns="0" tIns="0" rIns="0" bIns="0" rtlCol="0" anchor="ctr"/>
          <a:lstStyle/>
          <a:p>
            <a:pPr marL="0" indent="0">
              <a:buNone/>
            </a:pPr>
            <a:r>
              <a:rPr lang="en-US" sz="1050" b="1" kern="0" spc="100" dirty="0">
                <a:solidFill>
                  <a:srgbClr val="C99B4A"/>
                </a:solidFill>
                <a:latin typeface="Calibri" pitchFamily="34" charset="0"/>
                <a:ea typeface="Calibri" pitchFamily="34" charset="-122"/>
                <a:cs typeface="Calibri" pitchFamily="34" charset="-120"/>
              </a:rPr>
              <a:t>HOW THE VISUALS ANSWER THIS</a:t>
            </a:r>
            <a:endParaRPr lang="en-US" sz="1050" dirty="0"/>
          </a:p>
        </p:txBody>
      </p:sp>
      <p:sp>
        <p:nvSpPr>
          <p:cNvPr id="9" name="Text 7"/>
          <p:cNvSpPr/>
          <p:nvPr/>
        </p:nvSpPr>
        <p:spPr>
          <a:xfrm>
            <a:off x="7452360" y="2542032"/>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Total Claims · Total Claim Amount · Approval Rate</a:t>
            </a:r>
            <a:endParaRPr lang="en-US" sz="1150" dirty="0"/>
          </a:p>
        </p:txBody>
      </p:sp>
      <p:sp>
        <p:nvSpPr>
          <p:cNvPr id="10" name="Text 8"/>
          <p:cNvSpPr/>
          <p:nvPr/>
        </p:nvSpPr>
        <p:spPr>
          <a:xfrm>
            <a:off x="7452360" y="2770632"/>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Three headline cards anchor the page — the overall scale and outcome rate of the claims book at a glance.</a:t>
            </a:r>
            <a:endParaRPr lang="en-US" sz="970" dirty="0"/>
          </a:p>
        </p:txBody>
      </p:sp>
      <p:sp>
        <p:nvSpPr>
          <p:cNvPr id="11" name="Text 9"/>
          <p:cNvSpPr/>
          <p:nvPr/>
        </p:nvSpPr>
        <p:spPr>
          <a:xfrm>
            <a:off x="7452360" y="3264408"/>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Claims by Claim Status</a:t>
            </a:r>
            <a:endParaRPr lang="en-US" sz="1150" dirty="0"/>
          </a:p>
        </p:txBody>
      </p:sp>
      <p:sp>
        <p:nvSpPr>
          <p:cNvPr id="12" name="Text 10"/>
          <p:cNvSpPr/>
          <p:nvPr/>
        </p:nvSpPr>
        <p:spPr>
          <a:xfrm>
            <a:off x="7452360" y="3493008"/>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Donut chart splitting claims into approved, rejected and pending — the outcome mix behind the approval rate.</a:t>
            </a:r>
            <a:endParaRPr lang="en-US" sz="970" dirty="0"/>
          </a:p>
        </p:txBody>
      </p:sp>
      <p:sp>
        <p:nvSpPr>
          <p:cNvPr id="13" name="Text 11"/>
          <p:cNvSpPr/>
          <p:nvPr/>
        </p:nvSpPr>
        <p:spPr>
          <a:xfrm>
            <a:off x="7452360" y="3986784"/>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Monthly Claim Volume · Monthly Claim Amount</a:t>
            </a:r>
            <a:endParaRPr lang="en-US" sz="1150" dirty="0"/>
          </a:p>
        </p:txBody>
      </p:sp>
      <p:sp>
        <p:nvSpPr>
          <p:cNvPr id="14" name="Text 12"/>
          <p:cNvSpPr/>
          <p:nvPr/>
        </p:nvSpPr>
        <p:spPr>
          <a:xfrm>
            <a:off x="7452360" y="4215384"/>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Combo and line charts trending claim count and claim value by month to surface seasonality.</a:t>
            </a:r>
            <a:endParaRPr lang="en-US" sz="970" dirty="0"/>
          </a:p>
        </p:txBody>
      </p:sp>
      <p:sp>
        <p:nvSpPr>
          <p:cNvPr id="15" name="Text 13"/>
          <p:cNvSpPr/>
          <p:nvPr/>
        </p:nvSpPr>
        <p:spPr>
          <a:xfrm>
            <a:off x="7452360" y="4709160"/>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Claims by Branch · Claims Distribution by Branch</a:t>
            </a:r>
            <a:endParaRPr lang="en-US" sz="1150" dirty="0"/>
          </a:p>
        </p:txBody>
      </p:sp>
      <p:sp>
        <p:nvSpPr>
          <p:cNvPr id="16" name="Text 14"/>
          <p:cNvSpPr/>
          <p:nvPr/>
        </p:nvSpPr>
        <p:spPr>
          <a:xfrm>
            <a:off x="7452360" y="4937760"/>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Column chart and map showing where claim volume is concentrated across branches.</a:t>
            </a:r>
            <a:endParaRPr lang="en-US" sz="970" dirty="0"/>
          </a:p>
        </p:txBody>
      </p:sp>
      <p:sp>
        <p:nvSpPr>
          <p:cNvPr id="17" name="Text 15"/>
          <p:cNvSpPr/>
          <p:nvPr/>
        </p:nvSpPr>
        <p:spPr>
          <a:xfrm>
            <a:off x="7452360" y="5431536"/>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Fraud Claims by Policy Type</a:t>
            </a:r>
            <a:endParaRPr lang="en-US" sz="1150" dirty="0"/>
          </a:p>
        </p:txBody>
      </p:sp>
      <p:sp>
        <p:nvSpPr>
          <p:cNvPr id="18" name="Text 16"/>
          <p:cNvSpPr/>
          <p:nvPr/>
        </p:nvSpPr>
        <p:spPr>
          <a:xfrm>
            <a:off x="7452360" y="5660136"/>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An early risk signal placed on the overview page, explored in full on the Risk page.</a:t>
            </a:r>
            <a:endParaRPr lang="en-US" sz="970" dirty="0"/>
          </a:p>
        </p:txBody>
      </p:sp>
      <p:sp>
        <p:nvSpPr>
          <p:cNvPr id="19" name="Text 17"/>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0" name="Text 18"/>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6</a:t>
            </a:r>
            <a:endParaRPr lang="en-US" sz="900" dirty="0"/>
          </a:p>
        </p:txBody>
      </p:sp>
      <p:pic>
        <p:nvPicPr>
          <p:cNvPr id="22" name="Picture 21">
            <a:extLst>
              <a:ext uri="{FF2B5EF4-FFF2-40B4-BE49-F238E27FC236}">
                <a16:creationId xmlns:a16="http://schemas.microsoft.com/office/drawing/2014/main" id="{686BF6D1-3CFF-B5E4-98A5-4949A5C92B22}"/>
              </a:ext>
            </a:extLst>
          </p:cNvPr>
          <p:cNvPicPr>
            <a:picLocks noChangeAspect="1"/>
          </p:cNvPicPr>
          <p:nvPr/>
        </p:nvPicPr>
        <p:blipFill>
          <a:blip r:embed="rId3"/>
          <a:stretch>
            <a:fillRect/>
          </a:stretch>
        </p:blipFill>
        <p:spPr>
          <a:xfrm>
            <a:off x="457200" y="2139696"/>
            <a:ext cx="6733309" cy="419252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PAGE 1 TAKEAWAYS</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500" b="1" dirty="0">
                <a:solidFill>
                  <a:srgbClr val="1E2761"/>
                </a:solidFill>
                <a:latin typeface="Cambria" pitchFamily="34" charset="0"/>
                <a:ea typeface="Cambria" pitchFamily="34" charset="-122"/>
                <a:cs typeface="Cambria" pitchFamily="34" charset="-120"/>
              </a:rPr>
              <a:t>WHAT DID WE LEARN FROM CLAIMS PERFORMANCE?</a:t>
            </a:r>
            <a:endParaRPr lang="en-US" sz="2500" dirty="0"/>
          </a:p>
        </p:txBody>
      </p:sp>
      <p:sp>
        <p:nvSpPr>
          <p:cNvPr id="4" name="Shape 2"/>
          <p:cNvSpPr/>
          <p:nvPr/>
        </p:nvSpPr>
        <p:spPr>
          <a:xfrm>
            <a:off x="548640" y="1508760"/>
            <a:ext cx="5440680" cy="2331720"/>
          </a:xfrm>
          <a:prstGeom prst="roundRect">
            <a:avLst>
              <a:gd name="adj" fmla="val 2745"/>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5" name="Shape 3"/>
          <p:cNvSpPr/>
          <p:nvPr/>
        </p:nvSpPr>
        <p:spPr>
          <a:xfrm>
            <a:off x="548640" y="1508760"/>
            <a:ext cx="5440680" cy="54864"/>
          </a:xfrm>
          <a:prstGeom prst="rect">
            <a:avLst/>
          </a:prstGeom>
          <a:solidFill>
            <a:srgbClr val="1E2761"/>
          </a:solidFill>
          <a:ln/>
        </p:spPr>
        <p:txBody>
          <a:bodyPr/>
          <a:lstStyle/>
          <a:p>
            <a:endParaRPr lang="en-IN"/>
          </a:p>
        </p:txBody>
      </p:sp>
      <p:sp>
        <p:nvSpPr>
          <p:cNvPr id="6" name="Text 4"/>
          <p:cNvSpPr/>
          <p:nvPr/>
        </p:nvSpPr>
        <p:spPr>
          <a:xfrm>
            <a:off x="749808" y="1655064"/>
            <a:ext cx="5038344" cy="310896"/>
          </a:xfrm>
          <a:prstGeom prst="rect">
            <a:avLst/>
          </a:prstGeom>
          <a:noFill/>
          <a:ln/>
        </p:spPr>
        <p:txBody>
          <a:bodyPr wrap="square" lIns="0" tIns="0" rIns="0" bIns="0" rtlCol="0" anchor="ctr"/>
          <a:lstStyle/>
          <a:p>
            <a:pPr marL="0" indent="0">
              <a:buNone/>
            </a:pPr>
            <a:r>
              <a:rPr lang="en-US" sz="1350" b="1" dirty="0">
                <a:solidFill>
                  <a:srgbClr val="1E2761"/>
                </a:solidFill>
                <a:latin typeface="Cambria" pitchFamily="34" charset="0"/>
                <a:ea typeface="Cambria" pitchFamily="34" charset="-122"/>
                <a:cs typeface="Cambria" pitchFamily="34" charset="-120"/>
              </a:rPr>
              <a:t>Volume &amp; Financial Scale</a:t>
            </a:r>
            <a:endParaRPr lang="en-US" sz="1350" dirty="0"/>
          </a:p>
        </p:txBody>
      </p:sp>
      <p:sp>
        <p:nvSpPr>
          <p:cNvPr id="7" name="Text 5"/>
          <p:cNvSpPr/>
          <p:nvPr/>
        </p:nvSpPr>
        <p:spPr>
          <a:xfrm>
            <a:off x="749808" y="2020824"/>
            <a:ext cx="5038344" cy="182880"/>
          </a:xfrm>
          <a:prstGeom prst="rect">
            <a:avLst/>
          </a:prstGeom>
          <a:noFill/>
          <a:ln/>
        </p:spPr>
        <p:txBody>
          <a:bodyPr wrap="square" lIns="0" tIns="0" rIns="0" bIns="0" rtlCol="0" anchor="ctr"/>
          <a:lstStyle/>
          <a:p>
            <a:pPr marL="0" indent="0">
              <a:buNone/>
            </a:pPr>
            <a:r>
              <a:rPr lang="en-US" sz="850" b="1" kern="0" spc="50" dirty="0">
                <a:solidFill>
                  <a:srgbClr val="5B6478"/>
                </a:solidFill>
                <a:latin typeface="Calibri" pitchFamily="34" charset="0"/>
                <a:ea typeface="Calibri" pitchFamily="34" charset="-122"/>
                <a:cs typeface="Calibri" pitchFamily="34" charset="-120"/>
              </a:rPr>
              <a:t>WHAT</a:t>
            </a:r>
            <a:endParaRPr lang="en-US" sz="850" dirty="0"/>
          </a:p>
        </p:txBody>
      </p:sp>
      <p:sp>
        <p:nvSpPr>
          <p:cNvPr id="8" name="Text 6"/>
          <p:cNvSpPr/>
          <p:nvPr/>
        </p:nvSpPr>
        <p:spPr>
          <a:xfrm>
            <a:off x="749808" y="2203704"/>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2,000 total claims processed, totaling $65.65M in claim amount.</a:t>
            </a:r>
            <a:endParaRPr lang="en-US" sz="1050" dirty="0"/>
          </a:p>
        </p:txBody>
      </p:sp>
      <p:sp>
        <p:nvSpPr>
          <p:cNvPr id="9" name="Text 7"/>
          <p:cNvSpPr/>
          <p:nvPr/>
        </p:nvSpPr>
        <p:spPr>
          <a:xfrm>
            <a:off x="749808" y="2578608"/>
            <a:ext cx="5038344" cy="182880"/>
          </a:xfrm>
          <a:prstGeom prst="rect">
            <a:avLst/>
          </a:prstGeom>
          <a:noFill/>
          <a:ln/>
        </p:spPr>
        <p:txBody>
          <a:bodyPr wrap="square" lIns="0" tIns="0" rIns="0" bIns="0" rtlCol="0" anchor="ctr"/>
          <a:lstStyle/>
          <a:p>
            <a:pPr marL="0" indent="0">
              <a:buNone/>
            </a:pPr>
            <a:r>
              <a:rPr lang="en-US" sz="850" b="1" kern="0" spc="50" dirty="0">
                <a:solidFill>
                  <a:srgbClr val="1E2761"/>
                </a:solidFill>
                <a:latin typeface="Calibri" pitchFamily="34" charset="0"/>
                <a:ea typeface="Calibri" pitchFamily="34" charset="-122"/>
                <a:cs typeface="Calibri" pitchFamily="34" charset="-120"/>
              </a:rPr>
              <a:t>SO WHAT</a:t>
            </a:r>
            <a:endParaRPr lang="en-US" sz="850" dirty="0"/>
          </a:p>
        </p:txBody>
      </p:sp>
      <p:sp>
        <p:nvSpPr>
          <p:cNvPr id="10" name="Text 8"/>
          <p:cNvSpPr/>
          <p:nvPr/>
        </p:nvSpPr>
        <p:spPr>
          <a:xfrm>
            <a:off x="749808" y="2761488"/>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Claims processing operates at meaningful scale, with substantial dollars flowing through the pipeline.</a:t>
            </a:r>
            <a:endParaRPr lang="en-US" sz="1050" dirty="0"/>
          </a:p>
        </p:txBody>
      </p:sp>
      <p:sp>
        <p:nvSpPr>
          <p:cNvPr id="11" name="Text 9"/>
          <p:cNvSpPr/>
          <p:nvPr/>
        </p:nvSpPr>
        <p:spPr>
          <a:xfrm>
            <a:off x="749808" y="3136392"/>
            <a:ext cx="5038344" cy="182880"/>
          </a:xfrm>
          <a:prstGeom prst="rect">
            <a:avLst/>
          </a:prstGeom>
          <a:noFill/>
          <a:ln/>
        </p:spPr>
        <p:txBody>
          <a:bodyPr wrap="square" lIns="0" tIns="0" rIns="0" bIns="0" rtlCol="0" anchor="ctr"/>
          <a:lstStyle/>
          <a:p>
            <a:pPr marL="0" indent="0">
              <a:buNone/>
            </a:pPr>
            <a:r>
              <a:rPr lang="en-US" sz="850" b="1" kern="0" spc="50" dirty="0">
                <a:solidFill>
                  <a:srgbClr val="C99B4A"/>
                </a:solidFill>
                <a:latin typeface="Calibri" pitchFamily="34" charset="0"/>
                <a:ea typeface="Calibri" pitchFamily="34" charset="-122"/>
                <a:cs typeface="Calibri" pitchFamily="34" charset="-120"/>
              </a:rPr>
              <a:t>BUSINESS IMPLICATION</a:t>
            </a:r>
            <a:endParaRPr lang="en-US" sz="850" dirty="0"/>
          </a:p>
        </p:txBody>
      </p:sp>
      <p:sp>
        <p:nvSpPr>
          <p:cNvPr id="12" name="Text 10"/>
          <p:cNvSpPr/>
          <p:nvPr/>
        </p:nvSpPr>
        <p:spPr>
          <a:xfrm>
            <a:off x="749808" y="3319272"/>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Even small shifts in approval or fraud rates translate into a significant dollar impact.</a:t>
            </a:r>
            <a:endParaRPr lang="en-US" sz="1050" dirty="0"/>
          </a:p>
        </p:txBody>
      </p:sp>
      <p:sp>
        <p:nvSpPr>
          <p:cNvPr id="13" name="Shape 11"/>
          <p:cNvSpPr/>
          <p:nvPr/>
        </p:nvSpPr>
        <p:spPr>
          <a:xfrm>
            <a:off x="6217920" y="1508760"/>
            <a:ext cx="5440680" cy="2331720"/>
          </a:xfrm>
          <a:prstGeom prst="roundRect">
            <a:avLst>
              <a:gd name="adj" fmla="val 2745"/>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14" name="Shape 12"/>
          <p:cNvSpPr/>
          <p:nvPr/>
        </p:nvSpPr>
        <p:spPr>
          <a:xfrm>
            <a:off x="6217920" y="1508760"/>
            <a:ext cx="5440680" cy="54864"/>
          </a:xfrm>
          <a:prstGeom prst="rect">
            <a:avLst/>
          </a:prstGeom>
          <a:solidFill>
            <a:srgbClr val="1E2761"/>
          </a:solidFill>
          <a:ln/>
        </p:spPr>
        <p:txBody>
          <a:bodyPr/>
          <a:lstStyle/>
          <a:p>
            <a:endParaRPr lang="en-IN"/>
          </a:p>
        </p:txBody>
      </p:sp>
      <p:sp>
        <p:nvSpPr>
          <p:cNvPr id="15" name="Text 13"/>
          <p:cNvSpPr/>
          <p:nvPr/>
        </p:nvSpPr>
        <p:spPr>
          <a:xfrm>
            <a:off x="6419088" y="1655064"/>
            <a:ext cx="5038344" cy="310896"/>
          </a:xfrm>
          <a:prstGeom prst="rect">
            <a:avLst/>
          </a:prstGeom>
          <a:noFill/>
          <a:ln/>
        </p:spPr>
        <p:txBody>
          <a:bodyPr wrap="square" lIns="0" tIns="0" rIns="0" bIns="0" rtlCol="0" anchor="ctr"/>
          <a:lstStyle/>
          <a:p>
            <a:pPr marL="0" indent="0">
              <a:buNone/>
            </a:pPr>
            <a:r>
              <a:rPr lang="en-US" sz="1350" b="1" dirty="0">
                <a:solidFill>
                  <a:srgbClr val="1E2761"/>
                </a:solidFill>
                <a:latin typeface="Cambria" pitchFamily="34" charset="0"/>
                <a:ea typeface="Cambria" pitchFamily="34" charset="-122"/>
                <a:cs typeface="Cambria" pitchFamily="34" charset="-120"/>
              </a:rPr>
              <a:t>Claim Outcome Mix</a:t>
            </a:r>
            <a:endParaRPr lang="en-US" sz="1350" dirty="0"/>
          </a:p>
        </p:txBody>
      </p:sp>
      <p:sp>
        <p:nvSpPr>
          <p:cNvPr id="16" name="Text 14"/>
          <p:cNvSpPr/>
          <p:nvPr/>
        </p:nvSpPr>
        <p:spPr>
          <a:xfrm>
            <a:off x="6419088" y="2020824"/>
            <a:ext cx="5038344" cy="182880"/>
          </a:xfrm>
          <a:prstGeom prst="rect">
            <a:avLst/>
          </a:prstGeom>
          <a:noFill/>
          <a:ln/>
        </p:spPr>
        <p:txBody>
          <a:bodyPr wrap="square" lIns="0" tIns="0" rIns="0" bIns="0" rtlCol="0" anchor="ctr"/>
          <a:lstStyle/>
          <a:p>
            <a:pPr marL="0" indent="0">
              <a:buNone/>
            </a:pPr>
            <a:r>
              <a:rPr lang="en-US" sz="850" b="1" kern="0" spc="50" dirty="0">
                <a:solidFill>
                  <a:srgbClr val="5B6478"/>
                </a:solidFill>
                <a:latin typeface="Calibri" pitchFamily="34" charset="0"/>
                <a:ea typeface="Calibri" pitchFamily="34" charset="-122"/>
                <a:cs typeface="Calibri" pitchFamily="34" charset="-120"/>
              </a:rPr>
              <a:t>WHAT</a:t>
            </a:r>
            <a:endParaRPr lang="en-US" sz="850" dirty="0"/>
          </a:p>
        </p:txBody>
      </p:sp>
      <p:sp>
        <p:nvSpPr>
          <p:cNvPr id="17" name="Text 15"/>
          <p:cNvSpPr/>
          <p:nvPr/>
        </p:nvSpPr>
        <p:spPr>
          <a:xfrm>
            <a:off x="6419088" y="2203704"/>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1,322 approved (66.10% approval rate), 407 rejected, 271 pending.</a:t>
            </a:r>
            <a:endParaRPr lang="en-US" sz="1050" dirty="0"/>
          </a:p>
        </p:txBody>
      </p:sp>
      <p:sp>
        <p:nvSpPr>
          <p:cNvPr id="18" name="Text 16"/>
          <p:cNvSpPr/>
          <p:nvPr/>
        </p:nvSpPr>
        <p:spPr>
          <a:xfrm>
            <a:off x="6419088" y="2578608"/>
            <a:ext cx="5038344" cy="182880"/>
          </a:xfrm>
          <a:prstGeom prst="rect">
            <a:avLst/>
          </a:prstGeom>
          <a:noFill/>
          <a:ln/>
        </p:spPr>
        <p:txBody>
          <a:bodyPr wrap="square" lIns="0" tIns="0" rIns="0" bIns="0" rtlCol="0" anchor="ctr"/>
          <a:lstStyle/>
          <a:p>
            <a:pPr marL="0" indent="0">
              <a:buNone/>
            </a:pPr>
            <a:r>
              <a:rPr lang="en-US" sz="850" b="1" kern="0" spc="50" dirty="0">
                <a:solidFill>
                  <a:srgbClr val="1E2761"/>
                </a:solidFill>
                <a:latin typeface="Calibri" pitchFamily="34" charset="0"/>
                <a:ea typeface="Calibri" pitchFamily="34" charset="-122"/>
                <a:cs typeface="Calibri" pitchFamily="34" charset="-120"/>
              </a:rPr>
              <a:t>SO WHAT</a:t>
            </a:r>
            <a:endParaRPr lang="en-US" sz="850" dirty="0"/>
          </a:p>
        </p:txBody>
      </p:sp>
      <p:sp>
        <p:nvSpPr>
          <p:cNvPr id="19" name="Text 17"/>
          <p:cNvSpPr/>
          <p:nvPr/>
        </p:nvSpPr>
        <p:spPr>
          <a:xfrm>
            <a:off x="6419088" y="2761488"/>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Roughly two in three claims are approved. Pending claims are a sizeable group still awaiting resolution.</a:t>
            </a:r>
            <a:endParaRPr lang="en-US" sz="1050" dirty="0"/>
          </a:p>
        </p:txBody>
      </p:sp>
      <p:sp>
        <p:nvSpPr>
          <p:cNvPr id="20" name="Text 18"/>
          <p:cNvSpPr/>
          <p:nvPr/>
        </p:nvSpPr>
        <p:spPr>
          <a:xfrm>
            <a:off x="6419088" y="3136392"/>
            <a:ext cx="5038344" cy="182880"/>
          </a:xfrm>
          <a:prstGeom prst="rect">
            <a:avLst/>
          </a:prstGeom>
          <a:noFill/>
          <a:ln/>
        </p:spPr>
        <p:txBody>
          <a:bodyPr wrap="square" lIns="0" tIns="0" rIns="0" bIns="0" rtlCol="0" anchor="ctr"/>
          <a:lstStyle/>
          <a:p>
            <a:pPr marL="0" indent="0">
              <a:buNone/>
            </a:pPr>
            <a:r>
              <a:rPr lang="en-US" sz="850" b="1" kern="0" spc="50" dirty="0">
                <a:solidFill>
                  <a:srgbClr val="C99B4A"/>
                </a:solidFill>
                <a:latin typeface="Calibri" pitchFamily="34" charset="0"/>
                <a:ea typeface="Calibri" pitchFamily="34" charset="-122"/>
                <a:cs typeface="Calibri" pitchFamily="34" charset="-120"/>
              </a:rPr>
              <a:t>BUSINESS IMPLICATION</a:t>
            </a:r>
            <a:endParaRPr lang="en-US" sz="850" dirty="0"/>
          </a:p>
        </p:txBody>
      </p:sp>
      <p:sp>
        <p:nvSpPr>
          <p:cNvPr id="21" name="Text 19"/>
          <p:cNvSpPr/>
          <p:nvPr/>
        </p:nvSpPr>
        <p:spPr>
          <a:xfrm>
            <a:off x="6419088" y="3319272"/>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Pending claims represent unresolved workload — a queue that needs active monitoring, not just approvals and rejections.</a:t>
            </a:r>
            <a:endParaRPr lang="en-US" sz="1050" dirty="0"/>
          </a:p>
        </p:txBody>
      </p:sp>
      <p:sp>
        <p:nvSpPr>
          <p:cNvPr id="22" name="Shape 20"/>
          <p:cNvSpPr/>
          <p:nvPr/>
        </p:nvSpPr>
        <p:spPr>
          <a:xfrm>
            <a:off x="548640" y="3977640"/>
            <a:ext cx="5440680" cy="2331720"/>
          </a:xfrm>
          <a:prstGeom prst="roundRect">
            <a:avLst>
              <a:gd name="adj" fmla="val 2745"/>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23" name="Shape 21"/>
          <p:cNvSpPr/>
          <p:nvPr/>
        </p:nvSpPr>
        <p:spPr>
          <a:xfrm>
            <a:off x="548640" y="3977640"/>
            <a:ext cx="5440680" cy="54864"/>
          </a:xfrm>
          <a:prstGeom prst="rect">
            <a:avLst/>
          </a:prstGeom>
          <a:solidFill>
            <a:srgbClr val="1E2761"/>
          </a:solidFill>
          <a:ln/>
        </p:spPr>
        <p:txBody>
          <a:bodyPr/>
          <a:lstStyle/>
          <a:p>
            <a:endParaRPr lang="en-IN"/>
          </a:p>
        </p:txBody>
      </p:sp>
      <p:sp>
        <p:nvSpPr>
          <p:cNvPr id="24" name="Text 22"/>
          <p:cNvSpPr/>
          <p:nvPr/>
        </p:nvSpPr>
        <p:spPr>
          <a:xfrm>
            <a:off x="749808" y="4123944"/>
            <a:ext cx="5038344" cy="310896"/>
          </a:xfrm>
          <a:prstGeom prst="rect">
            <a:avLst/>
          </a:prstGeom>
          <a:noFill/>
          <a:ln/>
        </p:spPr>
        <p:txBody>
          <a:bodyPr wrap="square" lIns="0" tIns="0" rIns="0" bIns="0" rtlCol="0" anchor="ctr"/>
          <a:lstStyle/>
          <a:p>
            <a:pPr marL="0" indent="0">
              <a:buNone/>
            </a:pPr>
            <a:r>
              <a:rPr lang="en-US" sz="1350" b="1" dirty="0">
                <a:solidFill>
                  <a:srgbClr val="1E2761"/>
                </a:solidFill>
                <a:latin typeface="Cambria" pitchFamily="34" charset="0"/>
                <a:ea typeface="Cambria" pitchFamily="34" charset="-122"/>
                <a:cs typeface="Cambria" pitchFamily="34" charset="-120"/>
              </a:rPr>
              <a:t>Monthly &amp; Branch Distribution</a:t>
            </a:r>
            <a:endParaRPr lang="en-US" sz="1350" dirty="0"/>
          </a:p>
        </p:txBody>
      </p:sp>
      <p:sp>
        <p:nvSpPr>
          <p:cNvPr id="25" name="Text 23"/>
          <p:cNvSpPr/>
          <p:nvPr/>
        </p:nvSpPr>
        <p:spPr>
          <a:xfrm>
            <a:off x="749808" y="4489704"/>
            <a:ext cx="5038344" cy="182880"/>
          </a:xfrm>
          <a:prstGeom prst="rect">
            <a:avLst/>
          </a:prstGeom>
          <a:noFill/>
          <a:ln/>
        </p:spPr>
        <p:txBody>
          <a:bodyPr wrap="square" lIns="0" tIns="0" rIns="0" bIns="0" rtlCol="0" anchor="ctr"/>
          <a:lstStyle/>
          <a:p>
            <a:pPr marL="0" indent="0">
              <a:buNone/>
            </a:pPr>
            <a:r>
              <a:rPr lang="en-US" sz="850" b="1" kern="0" spc="50" dirty="0">
                <a:solidFill>
                  <a:srgbClr val="5B6478"/>
                </a:solidFill>
                <a:latin typeface="Calibri" pitchFamily="34" charset="0"/>
                <a:ea typeface="Calibri" pitchFamily="34" charset="-122"/>
                <a:cs typeface="Calibri" pitchFamily="34" charset="-120"/>
              </a:rPr>
              <a:t>WHAT</a:t>
            </a:r>
            <a:endParaRPr lang="en-US" sz="850" dirty="0"/>
          </a:p>
        </p:txBody>
      </p:sp>
      <p:sp>
        <p:nvSpPr>
          <p:cNvPr id="26" name="Text 24"/>
          <p:cNvSpPr/>
          <p:nvPr/>
        </p:nvSpPr>
        <p:spPr>
          <a:xfrm>
            <a:off x="749808" y="4672584"/>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[VERIFY FROM DASHBOARD] — exact monthly and branch concentration should be read directly off the dashboard filters.</a:t>
            </a:r>
            <a:endParaRPr lang="en-US" sz="1050" dirty="0"/>
          </a:p>
        </p:txBody>
      </p:sp>
      <p:sp>
        <p:nvSpPr>
          <p:cNvPr id="27" name="Text 25"/>
          <p:cNvSpPr/>
          <p:nvPr/>
        </p:nvSpPr>
        <p:spPr>
          <a:xfrm>
            <a:off x="749808" y="5047488"/>
            <a:ext cx="5038344" cy="182880"/>
          </a:xfrm>
          <a:prstGeom prst="rect">
            <a:avLst/>
          </a:prstGeom>
          <a:noFill/>
          <a:ln/>
        </p:spPr>
        <p:txBody>
          <a:bodyPr wrap="square" lIns="0" tIns="0" rIns="0" bIns="0" rtlCol="0" anchor="ctr"/>
          <a:lstStyle/>
          <a:p>
            <a:pPr marL="0" indent="0">
              <a:buNone/>
            </a:pPr>
            <a:r>
              <a:rPr lang="en-US" sz="850" b="1" kern="0" spc="50" dirty="0">
                <a:solidFill>
                  <a:srgbClr val="1E2761"/>
                </a:solidFill>
                <a:latin typeface="Calibri" pitchFamily="34" charset="0"/>
                <a:ea typeface="Calibri" pitchFamily="34" charset="-122"/>
                <a:cs typeface="Calibri" pitchFamily="34" charset="-120"/>
              </a:rPr>
              <a:t>SO WHAT</a:t>
            </a:r>
            <a:endParaRPr lang="en-US" sz="850" dirty="0"/>
          </a:p>
        </p:txBody>
      </p:sp>
      <p:sp>
        <p:nvSpPr>
          <p:cNvPr id="28" name="Text 26"/>
          <p:cNvSpPr/>
          <p:nvPr/>
        </p:nvSpPr>
        <p:spPr>
          <a:xfrm>
            <a:off x="749808" y="5230368"/>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[VERIFY FROM DASHBOARD] — confirm whether volume is seasonal or concentrated in specific branches.</a:t>
            </a:r>
            <a:endParaRPr lang="en-US" sz="1050" dirty="0"/>
          </a:p>
        </p:txBody>
      </p:sp>
      <p:sp>
        <p:nvSpPr>
          <p:cNvPr id="29" name="Text 27"/>
          <p:cNvSpPr/>
          <p:nvPr/>
        </p:nvSpPr>
        <p:spPr>
          <a:xfrm>
            <a:off x="749808" y="5605272"/>
            <a:ext cx="5038344" cy="182880"/>
          </a:xfrm>
          <a:prstGeom prst="rect">
            <a:avLst/>
          </a:prstGeom>
          <a:noFill/>
          <a:ln/>
        </p:spPr>
        <p:txBody>
          <a:bodyPr wrap="square" lIns="0" tIns="0" rIns="0" bIns="0" rtlCol="0" anchor="ctr"/>
          <a:lstStyle/>
          <a:p>
            <a:pPr marL="0" indent="0">
              <a:buNone/>
            </a:pPr>
            <a:r>
              <a:rPr lang="en-US" sz="850" b="1" kern="0" spc="50" dirty="0">
                <a:solidFill>
                  <a:srgbClr val="C99B4A"/>
                </a:solidFill>
                <a:latin typeface="Calibri" pitchFamily="34" charset="0"/>
                <a:ea typeface="Calibri" pitchFamily="34" charset="-122"/>
                <a:cs typeface="Calibri" pitchFamily="34" charset="-120"/>
              </a:rPr>
              <a:t>BUSINESS IMPLICATION</a:t>
            </a:r>
            <a:endParaRPr lang="en-US" sz="850" dirty="0"/>
          </a:p>
        </p:txBody>
      </p:sp>
      <p:sp>
        <p:nvSpPr>
          <p:cNvPr id="30" name="Text 28"/>
          <p:cNvSpPr/>
          <p:nvPr/>
        </p:nvSpPr>
        <p:spPr>
          <a:xfrm>
            <a:off x="749808" y="5788152"/>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Any confirmed concentration should inform staffing and monitoring priorities at the branch or month level.</a:t>
            </a:r>
            <a:endParaRPr lang="en-US" sz="1050" dirty="0"/>
          </a:p>
        </p:txBody>
      </p:sp>
      <p:sp>
        <p:nvSpPr>
          <p:cNvPr id="31" name="Shape 29"/>
          <p:cNvSpPr/>
          <p:nvPr/>
        </p:nvSpPr>
        <p:spPr>
          <a:xfrm>
            <a:off x="6217920" y="3977640"/>
            <a:ext cx="5440680" cy="2331720"/>
          </a:xfrm>
          <a:prstGeom prst="roundRect">
            <a:avLst>
              <a:gd name="adj" fmla="val 2745"/>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32" name="Shape 30"/>
          <p:cNvSpPr/>
          <p:nvPr/>
        </p:nvSpPr>
        <p:spPr>
          <a:xfrm>
            <a:off x="6217920" y="3977640"/>
            <a:ext cx="5440680" cy="54864"/>
          </a:xfrm>
          <a:prstGeom prst="rect">
            <a:avLst/>
          </a:prstGeom>
          <a:solidFill>
            <a:srgbClr val="1E2761"/>
          </a:solidFill>
          <a:ln/>
        </p:spPr>
        <p:txBody>
          <a:bodyPr/>
          <a:lstStyle/>
          <a:p>
            <a:endParaRPr lang="en-IN"/>
          </a:p>
        </p:txBody>
      </p:sp>
      <p:sp>
        <p:nvSpPr>
          <p:cNvPr id="33" name="Text 31"/>
          <p:cNvSpPr/>
          <p:nvPr/>
        </p:nvSpPr>
        <p:spPr>
          <a:xfrm>
            <a:off x="6419088" y="4123944"/>
            <a:ext cx="5038344" cy="310896"/>
          </a:xfrm>
          <a:prstGeom prst="rect">
            <a:avLst/>
          </a:prstGeom>
          <a:noFill/>
          <a:ln/>
        </p:spPr>
        <p:txBody>
          <a:bodyPr wrap="square" lIns="0" tIns="0" rIns="0" bIns="0" rtlCol="0" anchor="ctr"/>
          <a:lstStyle/>
          <a:p>
            <a:pPr marL="0" indent="0">
              <a:buNone/>
            </a:pPr>
            <a:r>
              <a:rPr lang="en-US" sz="1350" b="1" dirty="0">
                <a:solidFill>
                  <a:srgbClr val="1E2761"/>
                </a:solidFill>
                <a:latin typeface="Cambria" pitchFamily="34" charset="0"/>
                <a:ea typeface="Cambria" pitchFamily="34" charset="-122"/>
                <a:cs typeface="Cambria" pitchFamily="34" charset="-120"/>
              </a:rPr>
              <a:t>Fraud Signal by Policy Type</a:t>
            </a:r>
            <a:endParaRPr lang="en-US" sz="1350" dirty="0"/>
          </a:p>
        </p:txBody>
      </p:sp>
      <p:sp>
        <p:nvSpPr>
          <p:cNvPr id="34" name="Text 32"/>
          <p:cNvSpPr/>
          <p:nvPr/>
        </p:nvSpPr>
        <p:spPr>
          <a:xfrm>
            <a:off x="6419088" y="4489704"/>
            <a:ext cx="5038344" cy="182880"/>
          </a:xfrm>
          <a:prstGeom prst="rect">
            <a:avLst/>
          </a:prstGeom>
          <a:noFill/>
          <a:ln/>
        </p:spPr>
        <p:txBody>
          <a:bodyPr wrap="square" lIns="0" tIns="0" rIns="0" bIns="0" rtlCol="0" anchor="ctr"/>
          <a:lstStyle/>
          <a:p>
            <a:pPr marL="0" indent="0">
              <a:buNone/>
            </a:pPr>
            <a:r>
              <a:rPr lang="en-US" sz="850" b="1" kern="0" spc="50" dirty="0">
                <a:solidFill>
                  <a:srgbClr val="5B6478"/>
                </a:solidFill>
                <a:latin typeface="Calibri" pitchFamily="34" charset="0"/>
                <a:ea typeface="Calibri" pitchFamily="34" charset="-122"/>
                <a:cs typeface="Calibri" pitchFamily="34" charset="-120"/>
              </a:rPr>
              <a:t>WHAT</a:t>
            </a:r>
            <a:endParaRPr lang="en-US" sz="850" dirty="0"/>
          </a:p>
        </p:txBody>
      </p:sp>
      <p:sp>
        <p:nvSpPr>
          <p:cNvPr id="35" name="Text 33"/>
          <p:cNvSpPr/>
          <p:nvPr/>
        </p:nvSpPr>
        <p:spPr>
          <a:xfrm>
            <a:off x="6419088" y="4672584"/>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Fraud Claims by Policy Type is visible on this page as an early indicator (see Risk page for the full breakdown).</a:t>
            </a:r>
            <a:endParaRPr lang="en-US" sz="1050" dirty="0"/>
          </a:p>
        </p:txBody>
      </p:sp>
      <p:sp>
        <p:nvSpPr>
          <p:cNvPr id="36" name="Text 34"/>
          <p:cNvSpPr/>
          <p:nvPr/>
        </p:nvSpPr>
        <p:spPr>
          <a:xfrm>
            <a:off x="6419088" y="5047488"/>
            <a:ext cx="5038344" cy="182880"/>
          </a:xfrm>
          <a:prstGeom prst="rect">
            <a:avLst/>
          </a:prstGeom>
          <a:noFill/>
          <a:ln/>
        </p:spPr>
        <p:txBody>
          <a:bodyPr wrap="square" lIns="0" tIns="0" rIns="0" bIns="0" rtlCol="0" anchor="ctr"/>
          <a:lstStyle/>
          <a:p>
            <a:pPr marL="0" indent="0">
              <a:buNone/>
            </a:pPr>
            <a:r>
              <a:rPr lang="en-US" sz="850" b="1" kern="0" spc="50" dirty="0">
                <a:solidFill>
                  <a:srgbClr val="1E2761"/>
                </a:solidFill>
                <a:latin typeface="Calibri" pitchFamily="34" charset="0"/>
                <a:ea typeface="Calibri" pitchFamily="34" charset="-122"/>
                <a:cs typeface="Calibri" pitchFamily="34" charset="-120"/>
              </a:rPr>
              <a:t>SO WHAT</a:t>
            </a:r>
            <a:endParaRPr lang="en-US" sz="850" dirty="0"/>
          </a:p>
        </p:txBody>
      </p:sp>
      <p:sp>
        <p:nvSpPr>
          <p:cNvPr id="37" name="Text 35"/>
          <p:cNvSpPr/>
          <p:nvPr/>
        </p:nvSpPr>
        <p:spPr>
          <a:xfrm>
            <a:off x="6419088" y="5230368"/>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Fraud is not evenly distributed across the claims book — it clusters by policy type.</a:t>
            </a:r>
            <a:endParaRPr lang="en-US" sz="1050" dirty="0"/>
          </a:p>
        </p:txBody>
      </p:sp>
      <p:sp>
        <p:nvSpPr>
          <p:cNvPr id="38" name="Text 36"/>
          <p:cNvSpPr/>
          <p:nvPr/>
        </p:nvSpPr>
        <p:spPr>
          <a:xfrm>
            <a:off x="6419088" y="5605272"/>
            <a:ext cx="5038344" cy="182880"/>
          </a:xfrm>
          <a:prstGeom prst="rect">
            <a:avLst/>
          </a:prstGeom>
          <a:noFill/>
          <a:ln/>
        </p:spPr>
        <p:txBody>
          <a:bodyPr wrap="square" lIns="0" tIns="0" rIns="0" bIns="0" rtlCol="0" anchor="ctr"/>
          <a:lstStyle/>
          <a:p>
            <a:pPr marL="0" indent="0">
              <a:buNone/>
            </a:pPr>
            <a:r>
              <a:rPr lang="en-US" sz="850" b="1" kern="0" spc="50" dirty="0">
                <a:solidFill>
                  <a:srgbClr val="C99B4A"/>
                </a:solidFill>
                <a:latin typeface="Calibri" pitchFamily="34" charset="0"/>
                <a:ea typeface="Calibri" pitchFamily="34" charset="-122"/>
                <a:cs typeface="Calibri" pitchFamily="34" charset="-120"/>
              </a:rPr>
              <a:t>BUSINESS IMPLICATION</a:t>
            </a:r>
            <a:endParaRPr lang="en-US" sz="850" dirty="0"/>
          </a:p>
        </p:txBody>
      </p:sp>
      <p:sp>
        <p:nvSpPr>
          <p:cNvPr id="39" name="Text 37"/>
          <p:cNvSpPr/>
          <p:nvPr/>
        </p:nvSpPr>
        <p:spPr>
          <a:xfrm>
            <a:off x="6419088" y="5788152"/>
            <a:ext cx="5038344" cy="356616"/>
          </a:xfrm>
          <a:prstGeom prst="rect">
            <a:avLst/>
          </a:prstGeom>
          <a:noFill/>
          <a:ln/>
        </p:spPr>
        <p:txBody>
          <a:bodyPr wrap="square" lIns="0" tIns="0" rIns="0" bIns="0" rtlCol="0" anchor="t"/>
          <a:lstStyle/>
          <a:p>
            <a:pPr marL="0" indent="0">
              <a:lnSpc>
                <a:spcPct val="105000"/>
              </a:lnSpc>
              <a:buNone/>
            </a:pPr>
            <a:r>
              <a:rPr lang="en-US" sz="1050" dirty="0">
                <a:solidFill>
                  <a:srgbClr val="3A4258"/>
                </a:solidFill>
                <a:latin typeface="Calibri" pitchFamily="34" charset="0"/>
                <a:ea typeface="Calibri" pitchFamily="34" charset="-122"/>
                <a:cs typeface="Calibri" pitchFamily="34" charset="-120"/>
              </a:rPr>
              <a:t>This overview signal is the reason a dedicated Risk, Fraud &amp; Settlement page was built.</a:t>
            </a:r>
            <a:endParaRPr lang="en-US" sz="1050" dirty="0"/>
          </a:p>
        </p:txBody>
      </p:sp>
      <p:sp>
        <p:nvSpPr>
          <p:cNvPr id="40" name="Text 38"/>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41" name="Text 39"/>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DASHBOARD PAGE 2 OF 3</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2. FINANCIAL &amp; POLICY ANALYSIS</a:t>
            </a:r>
            <a:endParaRPr lang="en-US" sz="2700" dirty="0"/>
          </a:p>
        </p:txBody>
      </p:sp>
      <p:sp>
        <p:nvSpPr>
          <p:cNvPr id="4" name="Shape 2"/>
          <p:cNvSpPr/>
          <p:nvPr/>
        </p:nvSpPr>
        <p:spPr>
          <a:xfrm>
            <a:off x="548640" y="1417320"/>
            <a:ext cx="11064240" cy="566928"/>
          </a:xfrm>
          <a:prstGeom prst="roundRect">
            <a:avLst>
              <a:gd name="adj" fmla="val 12903"/>
            </a:avLst>
          </a:prstGeom>
          <a:solidFill>
            <a:srgbClr val="1E2761"/>
          </a:solidFill>
          <a:ln/>
        </p:spPr>
        <p:txBody>
          <a:bodyPr/>
          <a:lstStyle/>
          <a:p>
            <a:endParaRPr lang="en-IN"/>
          </a:p>
        </p:txBody>
      </p:sp>
      <p:sp>
        <p:nvSpPr>
          <p:cNvPr id="5" name="Text 3"/>
          <p:cNvSpPr/>
          <p:nvPr/>
        </p:nvSpPr>
        <p:spPr>
          <a:xfrm>
            <a:off x="822960" y="1417320"/>
            <a:ext cx="10515600" cy="566928"/>
          </a:xfrm>
          <a:prstGeom prst="rect">
            <a:avLst/>
          </a:prstGeom>
          <a:noFill/>
          <a:ln/>
        </p:spPr>
        <p:txBody>
          <a:bodyPr wrap="square" lIns="0" tIns="0" rIns="0" bIns="0" rtlCol="0" anchor="ctr"/>
          <a:lstStyle/>
          <a:p>
            <a:pPr marL="0" indent="0" algn="ctr">
              <a:buNone/>
            </a:pPr>
            <a:r>
              <a:rPr lang="en-US" sz="1500" i="1" dirty="0">
                <a:solidFill>
                  <a:srgbClr val="FFFFFF"/>
                </a:solidFill>
                <a:latin typeface="Cambria" pitchFamily="34" charset="0"/>
                <a:ea typeface="Cambria" pitchFamily="34" charset="-122"/>
                <a:cs typeface="Cambria" pitchFamily="34" charset="-120"/>
              </a:rPr>
              <a:t>“WHAT IS THE FINANCIAL IMPACT OF CLAIMS ACROSS POLICIES AND BRANCHES?”</a:t>
            </a:r>
            <a:endParaRPr lang="en-US" sz="1500" dirty="0"/>
          </a:p>
        </p:txBody>
      </p:sp>
      <p:sp>
        <p:nvSpPr>
          <p:cNvPr id="6" name="Shape 4"/>
          <p:cNvSpPr/>
          <p:nvPr/>
        </p:nvSpPr>
        <p:spPr>
          <a:xfrm>
            <a:off x="548640" y="2194560"/>
            <a:ext cx="6583680" cy="3977640"/>
          </a:xfrm>
          <a:prstGeom prst="roundRect">
            <a:avLst>
              <a:gd name="adj" fmla="val 1379"/>
            </a:avLst>
          </a:prstGeom>
          <a:solidFill>
            <a:srgbClr val="F4F6FA"/>
          </a:solidFill>
          <a:ln w="12700">
            <a:solidFill>
              <a:srgbClr val="8A93A8"/>
            </a:solidFill>
            <a:prstDash val="dash"/>
          </a:ln>
        </p:spPr>
        <p:txBody>
          <a:bodyPr/>
          <a:lstStyle/>
          <a:p>
            <a:endParaRPr lang="en-IN"/>
          </a:p>
        </p:txBody>
      </p:sp>
      <p:sp>
        <p:nvSpPr>
          <p:cNvPr id="7" name="Text 5"/>
          <p:cNvSpPr/>
          <p:nvPr/>
        </p:nvSpPr>
        <p:spPr>
          <a:xfrm>
            <a:off x="822960" y="3726180"/>
            <a:ext cx="6035040" cy="914400"/>
          </a:xfrm>
          <a:prstGeom prst="rect">
            <a:avLst/>
          </a:prstGeom>
          <a:noFill/>
          <a:ln/>
        </p:spPr>
        <p:txBody>
          <a:bodyPr wrap="square" lIns="0" tIns="0" rIns="0" bIns="0" rtlCol="0" anchor="ctr"/>
          <a:lstStyle/>
          <a:p>
            <a:pPr marL="0" indent="0" algn="ctr">
              <a:buNone/>
            </a:pPr>
            <a:r>
              <a:rPr lang="en-US" sz="2000" b="1" dirty="0">
                <a:solidFill>
                  <a:srgbClr val="8A93A8"/>
                </a:solidFill>
                <a:latin typeface="Calibri" pitchFamily="34" charset="0"/>
                <a:ea typeface="Calibri" pitchFamily="34" charset="-122"/>
                <a:cs typeface="Calibri" pitchFamily="34" charset="-120"/>
              </a:rPr>
              <a:t>▤  </a:t>
            </a:r>
            <a:r>
              <a:rPr lang="en-US" sz="1200" b="1" dirty="0">
                <a:solidFill>
                  <a:srgbClr val="5B6478"/>
                </a:solidFill>
                <a:latin typeface="Calibri" pitchFamily="34" charset="0"/>
                <a:ea typeface="Calibri" pitchFamily="34" charset="-122"/>
                <a:cs typeface="Calibri" pitchFamily="34" charset="-120"/>
              </a:rPr>
              <a:t>INSERT DASHBOARD SCREENSHOT
</a:t>
            </a:r>
            <a:endParaRPr lang="en-US" sz="2000" dirty="0"/>
          </a:p>
          <a:p>
            <a:pPr marL="0" indent="0" algn="ctr">
              <a:buNone/>
            </a:pPr>
            <a:r>
              <a:rPr lang="en-US" sz="1000" i="1" dirty="0">
                <a:solidFill>
                  <a:srgbClr val="8A93A8"/>
                </a:solidFill>
                <a:latin typeface="Calibri" pitchFamily="34" charset="0"/>
                <a:ea typeface="Calibri" pitchFamily="34" charset="-122"/>
                <a:cs typeface="Calibri" pitchFamily="34" charset="-120"/>
              </a:rPr>
              <a:t>FINANCIAL &amp; POLICY ANALYSIS — full page view</a:t>
            </a:r>
            <a:endParaRPr lang="en-US" sz="2000" dirty="0"/>
          </a:p>
        </p:txBody>
      </p:sp>
      <p:sp>
        <p:nvSpPr>
          <p:cNvPr id="8" name="Text 6"/>
          <p:cNvSpPr/>
          <p:nvPr/>
        </p:nvSpPr>
        <p:spPr>
          <a:xfrm>
            <a:off x="7452360" y="2194560"/>
            <a:ext cx="4190695" cy="274320"/>
          </a:xfrm>
          <a:prstGeom prst="rect">
            <a:avLst/>
          </a:prstGeom>
          <a:noFill/>
          <a:ln/>
        </p:spPr>
        <p:txBody>
          <a:bodyPr wrap="square" lIns="0" tIns="0" rIns="0" bIns="0" rtlCol="0" anchor="ctr"/>
          <a:lstStyle/>
          <a:p>
            <a:pPr marL="0" indent="0">
              <a:buNone/>
            </a:pPr>
            <a:r>
              <a:rPr lang="en-US" sz="1050" b="1" kern="0" spc="100" dirty="0">
                <a:solidFill>
                  <a:srgbClr val="C99B4A"/>
                </a:solidFill>
                <a:latin typeface="Calibri" pitchFamily="34" charset="0"/>
                <a:ea typeface="Calibri" pitchFamily="34" charset="-122"/>
                <a:cs typeface="Calibri" pitchFamily="34" charset="-120"/>
              </a:rPr>
              <a:t>HOW THE VISUALS ANSWER THIS</a:t>
            </a:r>
            <a:endParaRPr lang="en-US" sz="1050" dirty="0"/>
          </a:p>
        </p:txBody>
      </p:sp>
      <p:sp>
        <p:nvSpPr>
          <p:cNvPr id="9" name="Text 7"/>
          <p:cNvSpPr/>
          <p:nvPr/>
        </p:nvSpPr>
        <p:spPr>
          <a:xfrm>
            <a:off x="7452360" y="2542032"/>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Premium by Policy Type</a:t>
            </a:r>
            <a:endParaRPr lang="en-US" sz="1150" dirty="0"/>
          </a:p>
        </p:txBody>
      </p:sp>
      <p:sp>
        <p:nvSpPr>
          <p:cNvPr id="10" name="Text 8"/>
          <p:cNvSpPr/>
          <p:nvPr/>
        </p:nvSpPr>
        <p:spPr>
          <a:xfrm>
            <a:off x="7452360" y="2770632"/>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Shows the premium revenue base collected across each policy type — the income side of the equation.</a:t>
            </a:r>
            <a:endParaRPr lang="en-US" sz="970" dirty="0"/>
          </a:p>
        </p:txBody>
      </p:sp>
      <p:sp>
        <p:nvSpPr>
          <p:cNvPr id="11" name="Text 9"/>
          <p:cNvSpPr/>
          <p:nvPr/>
        </p:nvSpPr>
        <p:spPr>
          <a:xfrm>
            <a:off x="7452360" y="3264408"/>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Claim-to-Premium Ratio by Policy Type</a:t>
            </a:r>
            <a:endParaRPr lang="en-US" sz="1150" dirty="0"/>
          </a:p>
        </p:txBody>
      </p:sp>
      <p:sp>
        <p:nvSpPr>
          <p:cNvPr id="12" name="Text 10"/>
          <p:cNvSpPr/>
          <p:nvPr/>
        </p:nvSpPr>
        <p:spPr>
          <a:xfrm>
            <a:off x="7452360" y="3493008"/>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Compares claims paid out against premium collected per policy type — a direct read on cost efficiency.</a:t>
            </a:r>
            <a:endParaRPr lang="en-US" sz="970" dirty="0"/>
          </a:p>
        </p:txBody>
      </p:sp>
      <p:sp>
        <p:nvSpPr>
          <p:cNvPr id="13" name="Text 11"/>
          <p:cNvSpPr/>
          <p:nvPr/>
        </p:nvSpPr>
        <p:spPr>
          <a:xfrm>
            <a:off x="7452360" y="3986784"/>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Average Claim Amount by Policy Type</a:t>
            </a:r>
            <a:endParaRPr lang="en-US" sz="1150" dirty="0"/>
          </a:p>
        </p:txBody>
      </p:sp>
      <p:sp>
        <p:nvSpPr>
          <p:cNvPr id="14" name="Text 12"/>
          <p:cNvSpPr/>
          <p:nvPr/>
        </p:nvSpPr>
        <p:spPr>
          <a:xfrm>
            <a:off x="7452360" y="4215384"/>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Highlights claim severity — how large a typical claim is within each policy type.</a:t>
            </a:r>
            <a:endParaRPr lang="en-US" sz="970" dirty="0"/>
          </a:p>
        </p:txBody>
      </p:sp>
      <p:sp>
        <p:nvSpPr>
          <p:cNvPr id="15" name="Text 13"/>
          <p:cNvSpPr/>
          <p:nvPr/>
        </p:nvSpPr>
        <p:spPr>
          <a:xfrm>
            <a:off x="7452360" y="4709160"/>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 Amount by Branch</a:t>
            </a:r>
            <a:endParaRPr lang="en-US" sz="1150" dirty="0"/>
          </a:p>
        </p:txBody>
      </p:sp>
      <p:sp>
        <p:nvSpPr>
          <p:cNvPr id="16" name="Text 14"/>
          <p:cNvSpPr/>
          <p:nvPr/>
        </p:nvSpPr>
        <p:spPr>
          <a:xfrm>
            <a:off x="7452360" y="4937760"/>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Map view of financial exposure by branch, alongside monthly claim amount trend.</a:t>
            </a:r>
            <a:endParaRPr lang="en-US" sz="970" dirty="0"/>
          </a:p>
        </p:txBody>
      </p:sp>
      <p:sp>
        <p:nvSpPr>
          <p:cNvPr id="17" name="Text 15"/>
          <p:cNvSpPr/>
          <p:nvPr/>
        </p:nvSpPr>
        <p:spPr>
          <a:xfrm>
            <a:off x="7452360" y="5431536"/>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Fraud Claims by Policy Type</a:t>
            </a:r>
            <a:endParaRPr lang="en-US" sz="1150" dirty="0"/>
          </a:p>
        </p:txBody>
      </p:sp>
      <p:sp>
        <p:nvSpPr>
          <p:cNvPr id="18" name="Text 16"/>
          <p:cNvSpPr/>
          <p:nvPr/>
        </p:nvSpPr>
        <p:spPr>
          <a:xfrm>
            <a:off x="7452360" y="5660136"/>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Overlays the risk lens onto the financial view — flags where financial exposure and fraud risk intersect.</a:t>
            </a:r>
            <a:endParaRPr lang="en-US" sz="970" dirty="0"/>
          </a:p>
        </p:txBody>
      </p:sp>
      <p:sp>
        <p:nvSpPr>
          <p:cNvPr id="19" name="Text 17"/>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0" name="Text 18"/>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8</a:t>
            </a:r>
            <a:endParaRPr lang="en-US" sz="900" dirty="0"/>
          </a:p>
        </p:txBody>
      </p:sp>
      <p:pic>
        <p:nvPicPr>
          <p:cNvPr id="23" name="Picture 22">
            <a:extLst>
              <a:ext uri="{FF2B5EF4-FFF2-40B4-BE49-F238E27FC236}">
                <a16:creationId xmlns:a16="http://schemas.microsoft.com/office/drawing/2014/main" id="{A8BC0C47-871E-0FC2-6EB2-E78945DE72E8}"/>
              </a:ext>
            </a:extLst>
          </p:cNvPr>
          <p:cNvPicPr>
            <a:picLocks noChangeAspect="1"/>
          </p:cNvPicPr>
          <p:nvPr/>
        </p:nvPicPr>
        <p:blipFill>
          <a:blip r:embed="rId3"/>
          <a:stretch>
            <a:fillRect/>
          </a:stretch>
        </p:blipFill>
        <p:spPr>
          <a:xfrm>
            <a:off x="502919" y="2139696"/>
            <a:ext cx="6687589" cy="41925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PAGE 2 TAKEAWAYS</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300" b="1" dirty="0">
                <a:solidFill>
                  <a:srgbClr val="1E2761"/>
                </a:solidFill>
                <a:latin typeface="Cambria" pitchFamily="34" charset="0"/>
                <a:ea typeface="Cambria" pitchFamily="34" charset="-122"/>
                <a:cs typeface="Cambria" pitchFamily="34" charset="-120"/>
              </a:rPr>
              <a:t>WHAT DID WE LEARN FROM FINANCIAL &amp; POLICY ANALYSIS?</a:t>
            </a:r>
            <a:endParaRPr lang="en-US" sz="2300" dirty="0"/>
          </a:p>
        </p:txBody>
      </p:sp>
      <p:sp>
        <p:nvSpPr>
          <p:cNvPr id="4" name="Shape 2"/>
          <p:cNvSpPr/>
          <p:nvPr/>
        </p:nvSpPr>
        <p:spPr>
          <a:xfrm>
            <a:off x="548640" y="1554480"/>
            <a:ext cx="11064240" cy="804672"/>
          </a:xfrm>
          <a:prstGeom prst="roundRect">
            <a:avLst>
              <a:gd name="adj" fmla="val 6818"/>
            </a:avLst>
          </a:prstGeom>
          <a:solidFill>
            <a:srgbClr val="EEF3FC"/>
          </a:solidFill>
          <a:ln w="9525">
            <a:solidFill>
              <a:srgbClr val="DCE3F0"/>
            </a:solidFill>
            <a:prstDash val="solid"/>
          </a:ln>
        </p:spPr>
        <p:txBody>
          <a:bodyPr/>
          <a:lstStyle/>
          <a:p>
            <a:endParaRPr lang="en-IN"/>
          </a:p>
        </p:txBody>
      </p:sp>
      <p:sp>
        <p:nvSpPr>
          <p:cNvPr id="5" name="Text 3"/>
          <p:cNvSpPr/>
          <p:nvPr/>
        </p:nvSpPr>
        <p:spPr>
          <a:xfrm>
            <a:off x="749808" y="1554480"/>
            <a:ext cx="3017520" cy="804672"/>
          </a:xfrm>
          <a:prstGeom prst="rect">
            <a:avLst/>
          </a:prstGeom>
          <a:noFill/>
          <a:ln/>
        </p:spPr>
        <p:txBody>
          <a:bodyPr wrap="square" lIns="0" tIns="0" rIns="0" bIns="0" rtlCol="0" anchor="ctr"/>
          <a:lstStyle/>
          <a:p>
            <a:pPr marL="0" indent="0">
              <a:lnSpc>
                <a:spcPct val="102000"/>
              </a:lnSpc>
              <a:buNone/>
            </a:pPr>
            <a:r>
              <a:rPr lang="en-US" sz="1250" b="1" dirty="0">
                <a:solidFill>
                  <a:srgbClr val="1E2761"/>
                </a:solidFill>
                <a:latin typeface="Cambria" pitchFamily="34" charset="0"/>
                <a:ea typeface="Cambria" pitchFamily="34" charset="-122"/>
                <a:cs typeface="Cambria" pitchFamily="34" charset="-120"/>
              </a:rPr>
              <a:t>Premium contribution by policy type</a:t>
            </a:r>
            <a:endParaRPr lang="en-US" sz="1250" dirty="0"/>
          </a:p>
        </p:txBody>
      </p:sp>
      <p:sp>
        <p:nvSpPr>
          <p:cNvPr id="6" name="Text 4"/>
          <p:cNvSpPr/>
          <p:nvPr/>
        </p:nvSpPr>
        <p:spPr>
          <a:xfrm>
            <a:off x="3931920" y="1554480"/>
            <a:ext cx="7498080" cy="804672"/>
          </a:xfrm>
          <a:prstGeom prst="rect">
            <a:avLst/>
          </a:prstGeom>
          <a:noFill/>
          <a:ln/>
        </p:spPr>
        <p:txBody>
          <a:bodyPr wrap="square" lIns="0" tIns="0" rIns="0" bIns="0" rtlCol="0" anchor="ctr"/>
          <a:lstStyle/>
          <a:p>
            <a:pPr marL="0" indent="0">
              <a:lnSpc>
                <a:spcPct val="108000"/>
              </a:lnSpc>
              <a:buNone/>
            </a:pPr>
            <a:r>
              <a:rPr lang="en-US" sz="950" b="1" dirty="0">
                <a:solidFill>
                  <a:srgbClr val="5B6478"/>
                </a:solidFill>
                <a:latin typeface="Calibri" pitchFamily="34" charset="0"/>
                <a:ea typeface="Calibri" pitchFamily="34" charset="-122"/>
                <a:cs typeface="Calibri" pitchFamily="34" charset="-120"/>
              </a:rPr>
              <a:t>OBSERVATION: </a:t>
            </a:r>
            <a:r>
              <a:rPr lang="en-US" sz="1000" dirty="0">
                <a:solidFill>
                  <a:srgbClr val="3A4258"/>
                </a:solidFill>
                <a:latin typeface="Calibri" pitchFamily="34" charset="0"/>
                <a:ea typeface="Calibri" pitchFamily="34" charset="-122"/>
                <a:cs typeface="Calibri" pitchFamily="34" charset="-120"/>
              </a:rPr>
              <a:t>Premium by Policy Type shows how much revenue each policy type contributes.   </a:t>
            </a:r>
            <a:r>
              <a:rPr lang="en-US" sz="950" b="1" dirty="0">
                <a:solidFill>
                  <a:srgbClr val="C99B4A"/>
                </a:solidFill>
                <a:latin typeface="Calibri" pitchFamily="34" charset="0"/>
                <a:ea typeface="Calibri" pitchFamily="34" charset="-122"/>
                <a:cs typeface="Calibri" pitchFamily="34" charset="-120"/>
              </a:rPr>
              <a:t>IMPLICATION: </a:t>
            </a:r>
            <a:r>
              <a:rPr lang="en-US" sz="1000" dirty="0">
                <a:solidFill>
                  <a:srgbClr val="3A4258"/>
                </a:solidFill>
                <a:latin typeface="Calibri" pitchFamily="34" charset="0"/>
                <a:ea typeface="Calibri" pitchFamily="34" charset="-122"/>
                <a:cs typeface="Calibri" pitchFamily="34" charset="-120"/>
              </a:rPr>
              <a:t>[VERIFY FROM DASHBOARD] — confirm the actual premium split before naming a leading policy type.</a:t>
            </a:r>
            <a:endParaRPr lang="en-US" sz="950" dirty="0"/>
          </a:p>
        </p:txBody>
      </p:sp>
      <p:sp>
        <p:nvSpPr>
          <p:cNvPr id="7" name="Shape 5"/>
          <p:cNvSpPr/>
          <p:nvPr/>
        </p:nvSpPr>
        <p:spPr>
          <a:xfrm>
            <a:off x="548640" y="2487168"/>
            <a:ext cx="11064240" cy="804672"/>
          </a:xfrm>
          <a:prstGeom prst="roundRect">
            <a:avLst>
              <a:gd name="adj" fmla="val 6818"/>
            </a:avLst>
          </a:prstGeom>
          <a:solidFill>
            <a:srgbClr val="FFFFFF"/>
          </a:solidFill>
          <a:ln w="9525">
            <a:solidFill>
              <a:srgbClr val="DCE3F0"/>
            </a:solidFill>
            <a:prstDash val="solid"/>
          </a:ln>
        </p:spPr>
        <p:txBody>
          <a:bodyPr/>
          <a:lstStyle/>
          <a:p>
            <a:endParaRPr lang="en-IN"/>
          </a:p>
        </p:txBody>
      </p:sp>
      <p:sp>
        <p:nvSpPr>
          <p:cNvPr id="8" name="Text 6"/>
          <p:cNvSpPr/>
          <p:nvPr/>
        </p:nvSpPr>
        <p:spPr>
          <a:xfrm>
            <a:off x="749808" y="2487168"/>
            <a:ext cx="3017520" cy="804672"/>
          </a:xfrm>
          <a:prstGeom prst="rect">
            <a:avLst/>
          </a:prstGeom>
          <a:noFill/>
          <a:ln/>
        </p:spPr>
        <p:txBody>
          <a:bodyPr wrap="square" lIns="0" tIns="0" rIns="0" bIns="0" rtlCol="0" anchor="ctr"/>
          <a:lstStyle/>
          <a:p>
            <a:pPr marL="0" indent="0">
              <a:lnSpc>
                <a:spcPct val="102000"/>
              </a:lnSpc>
              <a:buNone/>
            </a:pPr>
            <a:r>
              <a:rPr lang="en-US" sz="1250" b="1" dirty="0">
                <a:solidFill>
                  <a:srgbClr val="1E2761"/>
                </a:solidFill>
                <a:latin typeface="Cambria" pitchFamily="34" charset="0"/>
                <a:ea typeface="Cambria" pitchFamily="34" charset="-122"/>
                <a:cs typeface="Cambria" pitchFamily="34" charset="-120"/>
              </a:rPr>
              <a:t>Claim-to-premium relationship</a:t>
            </a:r>
            <a:endParaRPr lang="en-US" sz="1250" dirty="0"/>
          </a:p>
        </p:txBody>
      </p:sp>
      <p:sp>
        <p:nvSpPr>
          <p:cNvPr id="9" name="Text 7"/>
          <p:cNvSpPr/>
          <p:nvPr/>
        </p:nvSpPr>
        <p:spPr>
          <a:xfrm>
            <a:off x="3931920" y="2487168"/>
            <a:ext cx="7498080" cy="804672"/>
          </a:xfrm>
          <a:prstGeom prst="rect">
            <a:avLst/>
          </a:prstGeom>
          <a:noFill/>
          <a:ln/>
        </p:spPr>
        <p:txBody>
          <a:bodyPr wrap="square" lIns="0" tIns="0" rIns="0" bIns="0" rtlCol="0" anchor="ctr"/>
          <a:lstStyle/>
          <a:p>
            <a:pPr marL="0" indent="0">
              <a:lnSpc>
                <a:spcPct val="108000"/>
              </a:lnSpc>
              <a:buNone/>
            </a:pPr>
            <a:r>
              <a:rPr lang="en-US" sz="950" b="1" dirty="0">
                <a:solidFill>
                  <a:srgbClr val="5B6478"/>
                </a:solidFill>
                <a:latin typeface="Calibri" pitchFamily="34" charset="0"/>
                <a:ea typeface="Calibri" pitchFamily="34" charset="-122"/>
                <a:cs typeface="Calibri" pitchFamily="34" charset="-120"/>
              </a:rPr>
              <a:t>OBSERVATION: </a:t>
            </a:r>
            <a:r>
              <a:rPr lang="en-US" sz="1000" dirty="0">
                <a:solidFill>
                  <a:srgbClr val="3A4258"/>
                </a:solidFill>
                <a:latin typeface="Calibri" pitchFamily="34" charset="0"/>
                <a:ea typeface="Calibri" pitchFamily="34" charset="-122"/>
                <a:cs typeface="Calibri" pitchFamily="34" charset="-120"/>
              </a:rPr>
              <a:t>The Claim-to-Premium Ratio compares payout against income per policy type.   </a:t>
            </a:r>
            <a:r>
              <a:rPr lang="en-US" sz="950" b="1" dirty="0">
                <a:solidFill>
                  <a:srgbClr val="C99B4A"/>
                </a:solidFill>
                <a:latin typeface="Calibri" pitchFamily="34" charset="0"/>
                <a:ea typeface="Calibri" pitchFamily="34" charset="-122"/>
                <a:cs typeface="Calibri" pitchFamily="34" charset="-120"/>
              </a:rPr>
              <a:t>IMPLICATION: </a:t>
            </a:r>
            <a:r>
              <a:rPr lang="en-US" sz="1000" dirty="0">
                <a:solidFill>
                  <a:srgbClr val="3A4258"/>
                </a:solidFill>
                <a:latin typeface="Calibri" pitchFamily="34" charset="0"/>
                <a:ea typeface="Calibri" pitchFamily="34" charset="-122"/>
                <a:cs typeface="Calibri" pitchFamily="34" charset="-120"/>
              </a:rPr>
              <a:t>A ratio approaching or exceeding 1 signals a policy type paying out close to (or more than) what it collects — worth flagging for pricing review. Confirm which policy types this applies to from the dashboard.</a:t>
            </a:r>
            <a:endParaRPr lang="en-US" sz="950" dirty="0"/>
          </a:p>
        </p:txBody>
      </p:sp>
      <p:sp>
        <p:nvSpPr>
          <p:cNvPr id="10" name="Shape 8"/>
          <p:cNvSpPr/>
          <p:nvPr/>
        </p:nvSpPr>
        <p:spPr>
          <a:xfrm>
            <a:off x="548640" y="3419856"/>
            <a:ext cx="11064240" cy="804672"/>
          </a:xfrm>
          <a:prstGeom prst="roundRect">
            <a:avLst>
              <a:gd name="adj" fmla="val 6818"/>
            </a:avLst>
          </a:prstGeom>
          <a:solidFill>
            <a:srgbClr val="EEF3FC"/>
          </a:solidFill>
          <a:ln w="9525">
            <a:solidFill>
              <a:srgbClr val="DCE3F0"/>
            </a:solidFill>
            <a:prstDash val="solid"/>
          </a:ln>
        </p:spPr>
        <p:txBody>
          <a:bodyPr/>
          <a:lstStyle/>
          <a:p>
            <a:endParaRPr lang="en-IN"/>
          </a:p>
        </p:txBody>
      </p:sp>
      <p:sp>
        <p:nvSpPr>
          <p:cNvPr id="11" name="Text 9"/>
          <p:cNvSpPr/>
          <p:nvPr/>
        </p:nvSpPr>
        <p:spPr>
          <a:xfrm>
            <a:off x="749808" y="3419856"/>
            <a:ext cx="3017520" cy="804672"/>
          </a:xfrm>
          <a:prstGeom prst="rect">
            <a:avLst/>
          </a:prstGeom>
          <a:noFill/>
          <a:ln/>
        </p:spPr>
        <p:txBody>
          <a:bodyPr wrap="square" lIns="0" tIns="0" rIns="0" bIns="0" rtlCol="0" anchor="ctr"/>
          <a:lstStyle/>
          <a:p>
            <a:pPr marL="0" indent="0">
              <a:lnSpc>
                <a:spcPct val="102000"/>
              </a:lnSpc>
              <a:buNone/>
            </a:pPr>
            <a:r>
              <a:rPr lang="en-US" sz="1250" b="1" dirty="0">
                <a:solidFill>
                  <a:srgbClr val="1E2761"/>
                </a:solidFill>
                <a:latin typeface="Cambria" pitchFamily="34" charset="0"/>
                <a:ea typeface="Cambria" pitchFamily="34" charset="-122"/>
                <a:cs typeface="Cambria" pitchFamily="34" charset="-120"/>
              </a:rPr>
              <a:t>Average claim severity</a:t>
            </a:r>
            <a:endParaRPr lang="en-US" sz="1250" dirty="0"/>
          </a:p>
        </p:txBody>
      </p:sp>
      <p:sp>
        <p:nvSpPr>
          <p:cNvPr id="12" name="Text 10"/>
          <p:cNvSpPr/>
          <p:nvPr/>
        </p:nvSpPr>
        <p:spPr>
          <a:xfrm>
            <a:off x="3931920" y="3419856"/>
            <a:ext cx="7498080" cy="804672"/>
          </a:xfrm>
          <a:prstGeom prst="rect">
            <a:avLst/>
          </a:prstGeom>
          <a:noFill/>
          <a:ln/>
        </p:spPr>
        <p:txBody>
          <a:bodyPr wrap="square" lIns="0" tIns="0" rIns="0" bIns="0" rtlCol="0" anchor="ctr"/>
          <a:lstStyle/>
          <a:p>
            <a:pPr marL="0" indent="0">
              <a:lnSpc>
                <a:spcPct val="108000"/>
              </a:lnSpc>
              <a:buNone/>
            </a:pPr>
            <a:r>
              <a:rPr lang="en-US" sz="950" b="1" dirty="0">
                <a:solidFill>
                  <a:srgbClr val="5B6478"/>
                </a:solidFill>
                <a:latin typeface="Calibri" pitchFamily="34" charset="0"/>
                <a:ea typeface="Calibri" pitchFamily="34" charset="-122"/>
                <a:cs typeface="Calibri" pitchFamily="34" charset="-120"/>
              </a:rPr>
              <a:t>OBSERVATION: </a:t>
            </a:r>
            <a:r>
              <a:rPr lang="en-US" sz="1000" dirty="0">
                <a:solidFill>
                  <a:srgbClr val="3A4258"/>
                </a:solidFill>
                <a:latin typeface="Calibri" pitchFamily="34" charset="0"/>
                <a:ea typeface="Calibri" pitchFamily="34" charset="-122"/>
                <a:cs typeface="Calibri" pitchFamily="34" charset="-120"/>
              </a:rPr>
              <a:t>Average Claim Amount by Policy Type shows typical claim size per policy type.   </a:t>
            </a:r>
            <a:r>
              <a:rPr lang="en-US" sz="950" b="1" dirty="0">
                <a:solidFill>
                  <a:srgbClr val="C99B4A"/>
                </a:solidFill>
                <a:latin typeface="Calibri" pitchFamily="34" charset="0"/>
                <a:ea typeface="Calibri" pitchFamily="34" charset="-122"/>
                <a:cs typeface="Calibri" pitchFamily="34" charset="-120"/>
              </a:rPr>
              <a:t>IMPLICATION: </a:t>
            </a:r>
            <a:r>
              <a:rPr lang="en-US" sz="1000" dirty="0">
                <a:solidFill>
                  <a:srgbClr val="3A4258"/>
                </a:solidFill>
                <a:latin typeface="Calibri" pitchFamily="34" charset="0"/>
                <a:ea typeface="Calibri" pitchFamily="34" charset="-122"/>
                <a:cs typeface="Calibri" pitchFamily="34" charset="-120"/>
              </a:rPr>
              <a:t>[VERIFY FROM DASHBOARD] — higher-severity policy types warrant closer reserve and underwriting attention.</a:t>
            </a:r>
            <a:endParaRPr lang="en-US" sz="950" dirty="0"/>
          </a:p>
        </p:txBody>
      </p:sp>
      <p:sp>
        <p:nvSpPr>
          <p:cNvPr id="13" name="Shape 11"/>
          <p:cNvSpPr/>
          <p:nvPr/>
        </p:nvSpPr>
        <p:spPr>
          <a:xfrm>
            <a:off x="548640" y="4352544"/>
            <a:ext cx="11064240" cy="804672"/>
          </a:xfrm>
          <a:prstGeom prst="roundRect">
            <a:avLst>
              <a:gd name="adj" fmla="val 6818"/>
            </a:avLst>
          </a:prstGeom>
          <a:solidFill>
            <a:srgbClr val="FFFFFF"/>
          </a:solidFill>
          <a:ln w="9525">
            <a:solidFill>
              <a:srgbClr val="DCE3F0"/>
            </a:solidFill>
            <a:prstDash val="solid"/>
          </a:ln>
        </p:spPr>
        <p:txBody>
          <a:bodyPr/>
          <a:lstStyle/>
          <a:p>
            <a:endParaRPr lang="en-IN"/>
          </a:p>
        </p:txBody>
      </p:sp>
      <p:sp>
        <p:nvSpPr>
          <p:cNvPr id="14" name="Text 12"/>
          <p:cNvSpPr/>
          <p:nvPr/>
        </p:nvSpPr>
        <p:spPr>
          <a:xfrm>
            <a:off x="749808" y="4352544"/>
            <a:ext cx="3017520" cy="804672"/>
          </a:xfrm>
          <a:prstGeom prst="rect">
            <a:avLst/>
          </a:prstGeom>
          <a:noFill/>
          <a:ln/>
        </p:spPr>
        <p:txBody>
          <a:bodyPr wrap="square" lIns="0" tIns="0" rIns="0" bIns="0" rtlCol="0" anchor="ctr"/>
          <a:lstStyle/>
          <a:p>
            <a:pPr marL="0" indent="0">
              <a:lnSpc>
                <a:spcPct val="102000"/>
              </a:lnSpc>
              <a:buNone/>
            </a:pPr>
            <a:r>
              <a:rPr lang="en-US" sz="1250" b="1" dirty="0">
                <a:solidFill>
                  <a:srgbClr val="1E2761"/>
                </a:solidFill>
                <a:latin typeface="Cambria" pitchFamily="34" charset="0"/>
                <a:ea typeface="Cambria" pitchFamily="34" charset="-122"/>
                <a:cs typeface="Cambria" pitchFamily="34" charset="-120"/>
              </a:rPr>
              <a:t>Branch-level financial exposure</a:t>
            </a:r>
            <a:endParaRPr lang="en-US" sz="1250" dirty="0"/>
          </a:p>
        </p:txBody>
      </p:sp>
      <p:sp>
        <p:nvSpPr>
          <p:cNvPr id="15" name="Text 13"/>
          <p:cNvSpPr/>
          <p:nvPr/>
        </p:nvSpPr>
        <p:spPr>
          <a:xfrm>
            <a:off x="3931920" y="4352544"/>
            <a:ext cx="7498080" cy="804672"/>
          </a:xfrm>
          <a:prstGeom prst="rect">
            <a:avLst/>
          </a:prstGeom>
          <a:noFill/>
          <a:ln/>
        </p:spPr>
        <p:txBody>
          <a:bodyPr wrap="square" lIns="0" tIns="0" rIns="0" bIns="0" rtlCol="0" anchor="ctr"/>
          <a:lstStyle/>
          <a:p>
            <a:pPr marL="0" indent="0">
              <a:lnSpc>
                <a:spcPct val="108000"/>
              </a:lnSpc>
              <a:buNone/>
            </a:pPr>
            <a:r>
              <a:rPr lang="en-US" sz="950" b="1" dirty="0">
                <a:solidFill>
                  <a:srgbClr val="5B6478"/>
                </a:solidFill>
                <a:latin typeface="Calibri" pitchFamily="34" charset="0"/>
                <a:ea typeface="Calibri" pitchFamily="34" charset="-122"/>
                <a:cs typeface="Calibri" pitchFamily="34" charset="-120"/>
              </a:rPr>
              <a:t>OBSERVATION: </a:t>
            </a:r>
            <a:r>
              <a:rPr lang="en-US" sz="1000" dirty="0">
                <a:solidFill>
                  <a:srgbClr val="3A4258"/>
                </a:solidFill>
                <a:latin typeface="Calibri" pitchFamily="34" charset="0"/>
                <a:ea typeface="Calibri" pitchFamily="34" charset="-122"/>
                <a:cs typeface="Calibri" pitchFamily="34" charset="-120"/>
              </a:rPr>
              <a:t>Claim Amount by Branch maps where claim value is concentrated geographically.   </a:t>
            </a:r>
            <a:r>
              <a:rPr lang="en-US" sz="950" b="1" dirty="0">
                <a:solidFill>
                  <a:srgbClr val="C99B4A"/>
                </a:solidFill>
                <a:latin typeface="Calibri" pitchFamily="34" charset="0"/>
                <a:ea typeface="Calibri" pitchFamily="34" charset="-122"/>
                <a:cs typeface="Calibri" pitchFamily="34" charset="-120"/>
              </a:rPr>
              <a:t>IMPLICATION: </a:t>
            </a:r>
            <a:r>
              <a:rPr lang="en-US" sz="1000" dirty="0">
                <a:solidFill>
                  <a:srgbClr val="3A4258"/>
                </a:solidFill>
                <a:latin typeface="Calibri" pitchFamily="34" charset="0"/>
                <a:ea typeface="Calibri" pitchFamily="34" charset="-122"/>
                <a:cs typeface="Calibri" pitchFamily="34" charset="-120"/>
              </a:rPr>
              <a:t>[VERIFY FROM DASHBOARD] — branch-level exposure should guide where financial oversight is tightened.</a:t>
            </a:r>
            <a:endParaRPr lang="en-US" sz="950" dirty="0"/>
          </a:p>
        </p:txBody>
      </p:sp>
      <p:sp>
        <p:nvSpPr>
          <p:cNvPr id="16" name="Shape 14"/>
          <p:cNvSpPr/>
          <p:nvPr/>
        </p:nvSpPr>
        <p:spPr>
          <a:xfrm>
            <a:off x="548640" y="5285232"/>
            <a:ext cx="11064240" cy="804672"/>
          </a:xfrm>
          <a:prstGeom prst="roundRect">
            <a:avLst>
              <a:gd name="adj" fmla="val 6818"/>
            </a:avLst>
          </a:prstGeom>
          <a:solidFill>
            <a:srgbClr val="EEF3FC"/>
          </a:solidFill>
          <a:ln w="9525">
            <a:solidFill>
              <a:srgbClr val="DCE3F0"/>
            </a:solidFill>
            <a:prstDash val="solid"/>
          </a:ln>
        </p:spPr>
        <p:txBody>
          <a:bodyPr/>
          <a:lstStyle/>
          <a:p>
            <a:endParaRPr lang="en-IN"/>
          </a:p>
        </p:txBody>
      </p:sp>
      <p:sp>
        <p:nvSpPr>
          <p:cNvPr id="17" name="Text 15"/>
          <p:cNvSpPr/>
          <p:nvPr/>
        </p:nvSpPr>
        <p:spPr>
          <a:xfrm>
            <a:off x="749808" y="5285232"/>
            <a:ext cx="3017520" cy="804672"/>
          </a:xfrm>
          <a:prstGeom prst="rect">
            <a:avLst/>
          </a:prstGeom>
          <a:noFill/>
          <a:ln/>
        </p:spPr>
        <p:txBody>
          <a:bodyPr wrap="square" lIns="0" tIns="0" rIns="0" bIns="0" rtlCol="0" anchor="ctr"/>
          <a:lstStyle/>
          <a:p>
            <a:pPr marL="0" indent="0">
              <a:lnSpc>
                <a:spcPct val="102000"/>
              </a:lnSpc>
              <a:buNone/>
            </a:pPr>
            <a:r>
              <a:rPr lang="en-US" sz="1250" b="1" dirty="0">
                <a:solidFill>
                  <a:srgbClr val="1E2761"/>
                </a:solidFill>
                <a:latin typeface="Cambria" pitchFamily="34" charset="0"/>
                <a:ea typeface="Cambria" pitchFamily="34" charset="-122"/>
                <a:cs typeface="Cambria" pitchFamily="34" charset="-120"/>
              </a:rPr>
              <a:t>Monthly claim amount trend</a:t>
            </a:r>
            <a:endParaRPr lang="en-US" sz="1250" dirty="0"/>
          </a:p>
        </p:txBody>
      </p:sp>
      <p:sp>
        <p:nvSpPr>
          <p:cNvPr id="18" name="Text 16"/>
          <p:cNvSpPr/>
          <p:nvPr/>
        </p:nvSpPr>
        <p:spPr>
          <a:xfrm>
            <a:off x="3931920" y="5285232"/>
            <a:ext cx="7498080" cy="804672"/>
          </a:xfrm>
          <a:prstGeom prst="rect">
            <a:avLst/>
          </a:prstGeom>
          <a:noFill/>
          <a:ln/>
        </p:spPr>
        <p:txBody>
          <a:bodyPr wrap="square" lIns="0" tIns="0" rIns="0" bIns="0" rtlCol="0" anchor="ctr"/>
          <a:lstStyle/>
          <a:p>
            <a:pPr marL="0" indent="0">
              <a:lnSpc>
                <a:spcPct val="108000"/>
              </a:lnSpc>
              <a:buNone/>
            </a:pPr>
            <a:r>
              <a:rPr lang="en-US" sz="950" b="1" dirty="0">
                <a:solidFill>
                  <a:srgbClr val="5B6478"/>
                </a:solidFill>
                <a:latin typeface="Calibri" pitchFamily="34" charset="0"/>
                <a:ea typeface="Calibri" pitchFamily="34" charset="-122"/>
                <a:cs typeface="Calibri" pitchFamily="34" charset="-120"/>
              </a:rPr>
              <a:t>OBSERVATION: </a:t>
            </a:r>
            <a:r>
              <a:rPr lang="en-US" sz="1000" dirty="0">
                <a:solidFill>
                  <a:srgbClr val="3A4258"/>
                </a:solidFill>
                <a:latin typeface="Calibri" pitchFamily="34" charset="0"/>
                <a:ea typeface="Calibri" pitchFamily="34" charset="-122"/>
                <a:cs typeface="Calibri" pitchFamily="34" charset="-120"/>
              </a:rPr>
              <a:t>Monthly Claim Amount tracks how total claim value moves across the year.   </a:t>
            </a:r>
            <a:r>
              <a:rPr lang="en-US" sz="950" b="1" dirty="0">
                <a:solidFill>
                  <a:srgbClr val="C99B4A"/>
                </a:solidFill>
                <a:latin typeface="Calibri" pitchFamily="34" charset="0"/>
                <a:ea typeface="Calibri" pitchFamily="34" charset="-122"/>
                <a:cs typeface="Calibri" pitchFamily="34" charset="-120"/>
              </a:rPr>
              <a:t>IMPLICATION: </a:t>
            </a:r>
            <a:r>
              <a:rPr lang="en-US" sz="1000" dirty="0">
                <a:solidFill>
                  <a:srgbClr val="3A4258"/>
                </a:solidFill>
                <a:latin typeface="Calibri" pitchFamily="34" charset="0"/>
                <a:ea typeface="Calibri" pitchFamily="34" charset="-122"/>
                <a:cs typeface="Calibri" pitchFamily="34" charset="-120"/>
              </a:rPr>
              <a:t>A rising or volatile trend affects cash-flow and reserve planning; a stable trend supports predictable budgeting.</a:t>
            </a:r>
            <a:endParaRPr lang="en-US" sz="950" dirty="0"/>
          </a:p>
        </p:txBody>
      </p:sp>
      <p:sp>
        <p:nvSpPr>
          <p:cNvPr id="19" name="Text 17"/>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0" name="Text 18"/>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DASHBOARD PAGE 3 OF 3</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3. RISK, FRAUD &amp; SETTLEMENT ANALYSIS</a:t>
            </a:r>
            <a:endParaRPr lang="en-US" sz="2700" dirty="0"/>
          </a:p>
        </p:txBody>
      </p:sp>
      <p:sp>
        <p:nvSpPr>
          <p:cNvPr id="4" name="Shape 2"/>
          <p:cNvSpPr/>
          <p:nvPr/>
        </p:nvSpPr>
        <p:spPr>
          <a:xfrm>
            <a:off x="548640" y="1417320"/>
            <a:ext cx="11064240" cy="566928"/>
          </a:xfrm>
          <a:prstGeom prst="roundRect">
            <a:avLst>
              <a:gd name="adj" fmla="val 12903"/>
            </a:avLst>
          </a:prstGeom>
          <a:solidFill>
            <a:srgbClr val="1E2761"/>
          </a:solidFill>
          <a:ln/>
        </p:spPr>
        <p:txBody>
          <a:bodyPr/>
          <a:lstStyle/>
          <a:p>
            <a:endParaRPr lang="en-IN"/>
          </a:p>
        </p:txBody>
      </p:sp>
      <p:sp>
        <p:nvSpPr>
          <p:cNvPr id="5" name="Text 3"/>
          <p:cNvSpPr/>
          <p:nvPr/>
        </p:nvSpPr>
        <p:spPr>
          <a:xfrm>
            <a:off x="822960" y="1417320"/>
            <a:ext cx="10515600" cy="566928"/>
          </a:xfrm>
          <a:prstGeom prst="rect">
            <a:avLst/>
          </a:prstGeom>
          <a:noFill/>
          <a:ln/>
        </p:spPr>
        <p:txBody>
          <a:bodyPr wrap="square" lIns="0" tIns="0" rIns="0" bIns="0" rtlCol="0" anchor="ctr"/>
          <a:lstStyle/>
          <a:p>
            <a:pPr marL="0" indent="0" algn="ctr">
              <a:buNone/>
            </a:pPr>
            <a:r>
              <a:rPr lang="en-US" sz="1500" i="1" dirty="0">
                <a:solidFill>
                  <a:srgbClr val="FFFFFF"/>
                </a:solidFill>
                <a:latin typeface="Cambria" pitchFamily="34" charset="0"/>
                <a:ea typeface="Cambria" pitchFamily="34" charset="-122"/>
                <a:cs typeface="Cambria" pitchFamily="34" charset="-120"/>
              </a:rPr>
              <a:t>“WHERE ARE THE KEY RISK AND OPERATIONAL CONCERNS?”</a:t>
            </a:r>
            <a:endParaRPr lang="en-US" sz="1500" dirty="0"/>
          </a:p>
        </p:txBody>
      </p:sp>
      <p:sp>
        <p:nvSpPr>
          <p:cNvPr id="6" name="Shape 4"/>
          <p:cNvSpPr/>
          <p:nvPr/>
        </p:nvSpPr>
        <p:spPr>
          <a:xfrm>
            <a:off x="548640" y="2194560"/>
            <a:ext cx="6583680" cy="3977640"/>
          </a:xfrm>
          <a:prstGeom prst="roundRect">
            <a:avLst>
              <a:gd name="adj" fmla="val 1379"/>
            </a:avLst>
          </a:prstGeom>
          <a:solidFill>
            <a:srgbClr val="F4F6FA"/>
          </a:solidFill>
          <a:ln w="12700">
            <a:solidFill>
              <a:srgbClr val="8A93A8"/>
            </a:solidFill>
            <a:prstDash val="dash"/>
          </a:ln>
        </p:spPr>
        <p:txBody>
          <a:bodyPr/>
          <a:lstStyle/>
          <a:p>
            <a:endParaRPr lang="en-IN"/>
          </a:p>
        </p:txBody>
      </p:sp>
      <p:sp>
        <p:nvSpPr>
          <p:cNvPr id="7" name="Text 5"/>
          <p:cNvSpPr/>
          <p:nvPr/>
        </p:nvSpPr>
        <p:spPr>
          <a:xfrm>
            <a:off x="822960" y="3726180"/>
            <a:ext cx="6035040" cy="914400"/>
          </a:xfrm>
          <a:prstGeom prst="rect">
            <a:avLst/>
          </a:prstGeom>
          <a:noFill/>
          <a:ln/>
        </p:spPr>
        <p:txBody>
          <a:bodyPr wrap="square" lIns="0" tIns="0" rIns="0" bIns="0" rtlCol="0" anchor="ctr"/>
          <a:lstStyle/>
          <a:p>
            <a:pPr marL="0" indent="0" algn="ctr">
              <a:buNone/>
            </a:pPr>
            <a:r>
              <a:rPr lang="en-US" sz="2000" b="1" dirty="0">
                <a:solidFill>
                  <a:srgbClr val="8A93A8"/>
                </a:solidFill>
                <a:latin typeface="Calibri" pitchFamily="34" charset="0"/>
                <a:ea typeface="Calibri" pitchFamily="34" charset="-122"/>
                <a:cs typeface="Calibri" pitchFamily="34" charset="-120"/>
              </a:rPr>
              <a:t>▤  </a:t>
            </a:r>
            <a:r>
              <a:rPr lang="en-US" sz="1200" b="1" dirty="0">
                <a:solidFill>
                  <a:srgbClr val="5B6478"/>
                </a:solidFill>
                <a:latin typeface="Calibri" pitchFamily="34" charset="0"/>
                <a:ea typeface="Calibri" pitchFamily="34" charset="-122"/>
                <a:cs typeface="Calibri" pitchFamily="34" charset="-120"/>
              </a:rPr>
              <a:t>INSERT DASHBOARD SCREENSHOT
</a:t>
            </a:r>
            <a:endParaRPr lang="en-US" sz="2000" dirty="0"/>
          </a:p>
          <a:p>
            <a:pPr marL="0" indent="0" algn="ctr">
              <a:buNone/>
            </a:pPr>
            <a:r>
              <a:rPr lang="en-US" sz="1000" i="1" dirty="0">
                <a:solidFill>
                  <a:srgbClr val="8A93A8"/>
                </a:solidFill>
                <a:latin typeface="Calibri" pitchFamily="34" charset="0"/>
                <a:ea typeface="Calibri" pitchFamily="34" charset="-122"/>
                <a:cs typeface="Calibri" pitchFamily="34" charset="-120"/>
              </a:rPr>
              <a:t>RISK, FRAUD &amp; SETTLEMENT ANALYSIS — full page view</a:t>
            </a:r>
            <a:endParaRPr lang="en-US" sz="2000" dirty="0"/>
          </a:p>
        </p:txBody>
      </p:sp>
      <p:sp>
        <p:nvSpPr>
          <p:cNvPr id="8" name="Text 6"/>
          <p:cNvSpPr/>
          <p:nvPr/>
        </p:nvSpPr>
        <p:spPr>
          <a:xfrm>
            <a:off x="7452360" y="2194560"/>
            <a:ext cx="4190695" cy="274320"/>
          </a:xfrm>
          <a:prstGeom prst="rect">
            <a:avLst/>
          </a:prstGeom>
          <a:noFill/>
          <a:ln/>
        </p:spPr>
        <p:txBody>
          <a:bodyPr wrap="square" lIns="0" tIns="0" rIns="0" bIns="0" rtlCol="0" anchor="ctr"/>
          <a:lstStyle/>
          <a:p>
            <a:pPr marL="0" indent="0">
              <a:buNone/>
            </a:pPr>
            <a:r>
              <a:rPr lang="en-US" sz="1050" b="1" kern="0" spc="100" dirty="0">
                <a:solidFill>
                  <a:srgbClr val="C99B4A"/>
                </a:solidFill>
                <a:latin typeface="Calibri" pitchFamily="34" charset="0"/>
                <a:ea typeface="Calibri" pitchFamily="34" charset="-122"/>
                <a:cs typeface="Calibri" pitchFamily="34" charset="-120"/>
              </a:rPr>
              <a:t>HOW THE VISUALS ANSWER THIS</a:t>
            </a:r>
            <a:endParaRPr lang="en-US" sz="1050" dirty="0"/>
          </a:p>
        </p:txBody>
      </p:sp>
      <p:sp>
        <p:nvSpPr>
          <p:cNvPr id="9" name="Text 7"/>
          <p:cNvSpPr/>
          <p:nvPr/>
        </p:nvSpPr>
        <p:spPr>
          <a:xfrm>
            <a:off x="7452360" y="2542032"/>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Fraud Claims by Policy Type</a:t>
            </a:r>
            <a:endParaRPr lang="en-US" sz="1150" dirty="0"/>
          </a:p>
        </p:txBody>
      </p:sp>
      <p:sp>
        <p:nvSpPr>
          <p:cNvPr id="10" name="Text 8"/>
          <p:cNvSpPr/>
          <p:nvPr/>
        </p:nvSpPr>
        <p:spPr>
          <a:xfrm>
            <a:off x="7452360" y="2770632"/>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Shows where confirmed fraud-flagged claims concentrate across policy types.</a:t>
            </a:r>
            <a:endParaRPr lang="en-US" sz="970" dirty="0"/>
          </a:p>
        </p:txBody>
      </p:sp>
      <p:sp>
        <p:nvSpPr>
          <p:cNvPr id="11" name="Text 9"/>
          <p:cNvSpPr/>
          <p:nvPr/>
        </p:nvSpPr>
        <p:spPr>
          <a:xfrm>
            <a:off x="7452360" y="3264408"/>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Claims Requiring Investigation by Policy Type</a:t>
            </a:r>
            <a:endParaRPr lang="en-US" sz="1150" dirty="0"/>
          </a:p>
        </p:txBody>
      </p:sp>
      <p:sp>
        <p:nvSpPr>
          <p:cNvPr id="12" name="Text 10"/>
          <p:cNvSpPr/>
          <p:nvPr/>
        </p:nvSpPr>
        <p:spPr>
          <a:xfrm>
            <a:off x="7452360" y="3493008"/>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A separate, broader flag — cases requiring further review, not confirmed fraud.</a:t>
            </a:r>
            <a:endParaRPr lang="en-US" sz="970" dirty="0"/>
          </a:p>
        </p:txBody>
      </p:sp>
      <p:sp>
        <p:nvSpPr>
          <p:cNvPr id="13" name="Text 11"/>
          <p:cNvSpPr/>
          <p:nvPr/>
        </p:nvSpPr>
        <p:spPr>
          <a:xfrm>
            <a:off x="7452360" y="3986784"/>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Fraud Claims by Branch</a:t>
            </a:r>
            <a:endParaRPr lang="en-US" sz="1150" dirty="0"/>
          </a:p>
        </p:txBody>
      </p:sp>
      <p:sp>
        <p:nvSpPr>
          <p:cNvPr id="14" name="Text 12"/>
          <p:cNvSpPr/>
          <p:nvPr/>
        </p:nvSpPr>
        <p:spPr>
          <a:xfrm>
            <a:off x="7452360" y="4215384"/>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Map view of fraud-flagged claims by branch location.</a:t>
            </a:r>
            <a:endParaRPr lang="en-US" sz="970" dirty="0"/>
          </a:p>
        </p:txBody>
      </p:sp>
      <p:sp>
        <p:nvSpPr>
          <p:cNvPr id="15" name="Text 13"/>
          <p:cNvSpPr/>
          <p:nvPr/>
        </p:nvSpPr>
        <p:spPr>
          <a:xfrm>
            <a:off x="7452360" y="4709160"/>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Average Settlement Days by Branch · Settlement Days by Month</a:t>
            </a:r>
            <a:endParaRPr lang="en-US" sz="1150" dirty="0"/>
          </a:p>
        </p:txBody>
      </p:sp>
      <p:sp>
        <p:nvSpPr>
          <p:cNvPr id="16" name="Text 14"/>
          <p:cNvSpPr/>
          <p:nvPr/>
        </p:nvSpPr>
        <p:spPr>
          <a:xfrm>
            <a:off x="7452360" y="4937760"/>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Tracks how efficiently claims are settled, by branch and over time.</a:t>
            </a:r>
            <a:endParaRPr lang="en-US" sz="970" dirty="0"/>
          </a:p>
        </p:txBody>
      </p:sp>
      <p:sp>
        <p:nvSpPr>
          <p:cNvPr id="17" name="Text 15"/>
          <p:cNvSpPr/>
          <p:nvPr/>
        </p:nvSpPr>
        <p:spPr>
          <a:xfrm>
            <a:off x="7452360" y="5431536"/>
            <a:ext cx="4190695" cy="237744"/>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Claims by Customer Segment</a:t>
            </a:r>
            <a:endParaRPr lang="en-US" sz="1150" dirty="0"/>
          </a:p>
        </p:txBody>
      </p:sp>
      <p:sp>
        <p:nvSpPr>
          <p:cNvPr id="18" name="Text 16"/>
          <p:cNvSpPr/>
          <p:nvPr/>
        </p:nvSpPr>
        <p:spPr>
          <a:xfrm>
            <a:off x="7452360" y="5660136"/>
            <a:ext cx="4190695" cy="448056"/>
          </a:xfrm>
          <a:prstGeom prst="rect">
            <a:avLst/>
          </a:prstGeom>
          <a:noFill/>
          <a:ln/>
        </p:spPr>
        <p:txBody>
          <a:bodyPr wrap="square" lIns="0" tIns="0" rIns="0" bIns="0" rtlCol="0" anchor="t"/>
          <a:lstStyle/>
          <a:p>
            <a:pPr marL="0" indent="0">
              <a:lnSpc>
                <a:spcPct val="105000"/>
              </a:lnSpc>
              <a:buNone/>
            </a:pPr>
            <a:r>
              <a:rPr lang="en-US" sz="970" dirty="0">
                <a:solidFill>
                  <a:srgbClr val="5B6478"/>
                </a:solidFill>
                <a:latin typeface="Calibri" pitchFamily="34" charset="0"/>
                <a:ea typeface="Calibri" pitchFamily="34" charset="-122"/>
                <a:cs typeface="Calibri" pitchFamily="34" charset="-120"/>
              </a:rPr>
              <a:t>Breaks claim volume down by customer segment for a demographic view of risk.</a:t>
            </a:r>
            <a:endParaRPr lang="en-US" sz="970" dirty="0"/>
          </a:p>
        </p:txBody>
      </p:sp>
      <p:sp>
        <p:nvSpPr>
          <p:cNvPr id="19" name="Text 17"/>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0" name="Text 18"/>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10</a:t>
            </a:r>
            <a:endParaRPr lang="en-US" sz="900" dirty="0"/>
          </a:p>
        </p:txBody>
      </p:sp>
      <p:pic>
        <p:nvPicPr>
          <p:cNvPr id="23" name="Picture 22">
            <a:extLst>
              <a:ext uri="{FF2B5EF4-FFF2-40B4-BE49-F238E27FC236}">
                <a16:creationId xmlns:a16="http://schemas.microsoft.com/office/drawing/2014/main" id="{AC871984-7B1C-4290-BBCE-7221A209FF76}"/>
              </a:ext>
            </a:extLst>
          </p:cNvPr>
          <p:cNvPicPr>
            <a:picLocks noChangeAspect="1"/>
          </p:cNvPicPr>
          <p:nvPr/>
        </p:nvPicPr>
        <p:blipFill>
          <a:blip r:embed="rId3"/>
          <a:stretch>
            <a:fillRect/>
          </a:stretch>
        </p:blipFill>
        <p:spPr>
          <a:xfrm>
            <a:off x="457200" y="2139696"/>
            <a:ext cx="6749935" cy="417622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PAGE 3 TAKEAWAYS</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500" b="1" dirty="0">
                <a:solidFill>
                  <a:srgbClr val="1E2761"/>
                </a:solidFill>
                <a:latin typeface="Cambria" pitchFamily="34" charset="0"/>
                <a:ea typeface="Cambria" pitchFamily="34" charset="-122"/>
                <a:cs typeface="Cambria" pitchFamily="34" charset="-120"/>
              </a:rPr>
              <a:t>WHAT DID WE LEARN ABOUT RISK &amp; OPERATIONS?</a:t>
            </a:r>
            <a:endParaRPr lang="en-US" sz="2500" dirty="0"/>
          </a:p>
        </p:txBody>
      </p:sp>
      <p:sp>
        <p:nvSpPr>
          <p:cNvPr id="4" name="Shape 2"/>
          <p:cNvSpPr/>
          <p:nvPr/>
        </p:nvSpPr>
        <p:spPr>
          <a:xfrm>
            <a:off x="548640" y="1417320"/>
            <a:ext cx="3566160" cy="914400"/>
          </a:xfrm>
          <a:prstGeom prst="roundRect">
            <a:avLst>
              <a:gd name="adj" fmla="val 8000"/>
            </a:avLst>
          </a:prstGeom>
          <a:solidFill>
            <a:srgbClr val="EEF3FC"/>
          </a:solidFill>
          <a:ln w="12700">
            <a:solidFill>
              <a:srgbClr val="DCE3F0"/>
            </a:solidFill>
            <a:prstDash val="solid"/>
          </a:ln>
        </p:spPr>
        <p:txBody>
          <a:bodyPr/>
          <a:lstStyle/>
          <a:p>
            <a:endParaRPr lang="en-IN"/>
          </a:p>
        </p:txBody>
      </p:sp>
      <p:sp>
        <p:nvSpPr>
          <p:cNvPr id="5" name="Text 3"/>
          <p:cNvSpPr/>
          <p:nvPr/>
        </p:nvSpPr>
        <p:spPr>
          <a:xfrm>
            <a:off x="731520" y="1490472"/>
            <a:ext cx="1371600" cy="768096"/>
          </a:xfrm>
          <a:prstGeom prst="rect">
            <a:avLst/>
          </a:prstGeom>
          <a:noFill/>
          <a:ln/>
        </p:spPr>
        <p:txBody>
          <a:bodyPr wrap="square" lIns="0" tIns="0" rIns="0" bIns="0" rtlCol="0" anchor="ctr"/>
          <a:lstStyle/>
          <a:p>
            <a:pPr marL="0" indent="0">
              <a:buNone/>
            </a:pPr>
            <a:r>
              <a:rPr lang="en-US" sz="3000" b="1" dirty="0">
                <a:solidFill>
                  <a:srgbClr val="B3392C"/>
                </a:solidFill>
                <a:latin typeface="Cambria" pitchFamily="34" charset="0"/>
                <a:ea typeface="Cambria" pitchFamily="34" charset="-122"/>
                <a:cs typeface="Cambria" pitchFamily="34" charset="-120"/>
              </a:rPr>
              <a:t>139</a:t>
            </a:r>
            <a:endParaRPr lang="en-US" sz="3000" dirty="0"/>
          </a:p>
        </p:txBody>
      </p:sp>
      <p:sp>
        <p:nvSpPr>
          <p:cNvPr id="6" name="Text 4"/>
          <p:cNvSpPr/>
          <p:nvPr/>
        </p:nvSpPr>
        <p:spPr>
          <a:xfrm>
            <a:off x="2148840" y="1490472"/>
            <a:ext cx="1828800" cy="768096"/>
          </a:xfrm>
          <a:prstGeom prst="rect">
            <a:avLst/>
          </a:prstGeom>
          <a:noFill/>
          <a:ln/>
        </p:spPr>
        <p:txBody>
          <a:bodyPr wrap="square" lIns="0" tIns="0" rIns="0" bIns="0" rtlCol="0" anchor="ctr"/>
          <a:lstStyle/>
          <a:p>
            <a:pPr marL="0" indent="0">
              <a:lnSpc>
                <a:spcPct val="105000"/>
              </a:lnSpc>
              <a:buNone/>
            </a:pPr>
            <a:r>
              <a:rPr lang="en-US" sz="1100" b="1" dirty="0">
                <a:solidFill>
                  <a:srgbClr val="5B6478"/>
                </a:solidFill>
                <a:latin typeface="Calibri" pitchFamily="34" charset="0"/>
                <a:ea typeface="Calibri" pitchFamily="34" charset="-122"/>
                <a:cs typeface="Calibri" pitchFamily="34" charset="-120"/>
              </a:rPr>
              <a:t>Fraud Claims</a:t>
            </a:r>
            <a:endParaRPr lang="en-US" sz="1100" dirty="0"/>
          </a:p>
          <a:p>
            <a:pPr marL="0" indent="0">
              <a:lnSpc>
                <a:spcPct val="105000"/>
              </a:lnSpc>
              <a:buNone/>
            </a:pPr>
            <a:r>
              <a:rPr lang="en-US" sz="1100" b="1" dirty="0">
                <a:solidFill>
                  <a:srgbClr val="5B6478"/>
                </a:solidFill>
                <a:latin typeface="Calibri" pitchFamily="34" charset="0"/>
                <a:ea typeface="Calibri" pitchFamily="34" charset="-122"/>
                <a:cs typeface="Calibri" pitchFamily="34" charset="-120"/>
              </a:rPr>
              <a:t>(confirmed flags)</a:t>
            </a:r>
            <a:endParaRPr lang="en-US" sz="1100" dirty="0"/>
          </a:p>
        </p:txBody>
      </p:sp>
      <p:sp>
        <p:nvSpPr>
          <p:cNvPr id="7" name="Shape 5"/>
          <p:cNvSpPr/>
          <p:nvPr/>
        </p:nvSpPr>
        <p:spPr>
          <a:xfrm>
            <a:off x="4297680" y="1417320"/>
            <a:ext cx="3566160" cy="914400"/>
          </a:xfrm>
          <a:prstGeom prst="roundRect">
            <a:avLst>
              <a:gd name="adj" fmla="val 8000"/>
            </a:avLst>
          </a:prstGeom>
          <a:solidFill>
            <a:srgbClr val="EEF3FC"/>
          </a:solidFill>
          <a:ln w="12700">
            <a:solidFill>
              <a:srgbClr val="DCE3F0"/>
            </a:solidFill>
            <a:prstDash val="solid"/>
          </a:ln>
        </p:spPr>
        <p:txBody>
          <a:bodyPr/>
          <a:lstStyle/>
          <a:p>
            <a:endParaRPr lang="en-IN"/>
          </a:p>
        </p:txBody>
      </p:sp>
      <p:sp>
        <p:nvSpPr>
          <p:cNvPr id="8" name="Text 6"/>
          <p:cNvSpPr/>
          <p:nvPr/>
        </p:nvSpPr>
        <p:spPr>
          <a:xfrm>
            <a:off x="4480560" y="1490472"/>
            <a:ext cx="1371600" cy="768096"/>
          </a:xfrm>
          <a:prstGeom prst="rect">
            <a:avLst/>
          </a:prstGeom>
          <a:noFill/>
          <a:ln/>
        </p:spPr>
        <p:txBody>
          <a:bodyPr wrap="square" lIns="0" tIns="0" rIns="0" bIns="0" rtlCol="0" anchor="ctr"/>
          <a:lstStyle/>
          <a:p>
            <a:pPr marL="0" indent="0">
              <a:buNone/>
            </a:pPr>
            <a:r>
              <a:rPr lang="en-US" sz="3000" b="1" dirty="0">
                <a:solidFill>
                  <a:srgbClr val="C99B4A"/>
                </a:solidFill>
                <a:latin typeface="Cambria" pitchFamily="34" charset="0"/>
                <a:ea typeface="Cambria" pitchFamily="34" charset="-122"/>
                <a:cs typeface="Cambria" pitchFamily="34" charset="-120"/>
              </a:rPr>
              <a:t>344</a:t>
            </a:r>
            <a:endParaRPr lang="en-US" sz="3000" dirty="0"/>
          </a:p>
        </p:txBody>
      </p:sp>
      <p:sp>
        <p:nvSpPr>
          <p:cNvPr id="9" name="Text 7"/>
          <p:cNvSpPr/>
          <p:nvPr/>
        </p:nvSpPr>
        <p:spPr>
          <a:xfrm>
            <a:off x="5897880" y="1490472"/>
            <a:ext cx="1828800" cy="768096"/>
          </a:xfrm>
          <a:prstGeom prst="rect">
            <a:avLst/>
          </a:prstGeom>
          <a:noFill/>
          <a:ln/>
        </p:spPr>
        <p:txBody>
          <a:bodyPr wrap="square" lIns="0" tIns="0" rIns="0" bIns="0" rtlCol="0" anchor="ctr"/>
          <a:lstStyle/>
          <a:p>
            <a:pPr marL="0" indent="0">
              <a:lnSpc>
                <a:spcPct val="105000"/>
              </a:lnSpc>
              <a:buNone/>
            </a:pPr>
            <a:r>
              <a:rPr lang="en-US" sz="1100" b="1" dirty="0">
                <a:solidFill>
                  <a:srgbClr val="5B6478"/>
                </a:solidFill>
                <a:latin typeface="Calibri" pitchFamily="34" charset="0"/>
                <a:ea typeface="Calibri" pitchFamily="34" charset="-122"/>
                <a:cs typeface="Calibri" pitchFamily="34" charset="-120"/>
              </a:rPr>
              <a:t>Investigation Required</a:t>
            </a:r>
            <a:endParaRPr lang="en-US" sz="1100" dirty="0"/>
          </a:p>
          <a:p>
            <a:pPr marL="0" indent="0">
              <a:lnSpc>
                <a:spcPct val="105000"/>
              </a:lnSpc>
              <a:buNone/>
            </a:pPr>
            <a:r>
              <a:rPr lang="en-US" sz="1100" b="1" dirty="0">
                <a:solidFill>
                  <a:srgbClr val="5B6478"/>
                </a:solidFill>
                <a:latin typeface="Calibri" pitchFamily="34" charset="0"/>
                <a:ea typeface="Calibri" pitchFamily="34" charset="-122"/>
                <a:cs typeface="Calibri" pitchFamily="34" charset="-120"/>
              </a:rPr>
              <a:t>(flagged for review)</a:t>
            </a:r>
            <a:endParaRPr lang="en-US" sz="1100" dirty="0"/>
          </a:p>
        </p:txBody>
      </p:sp>
      <p:sp>
        <p:nvSpPr>
          <p:cNvPr id="10" name="Shape 8"/>
          <p:cNvSpPr/>
          <p:nvPr/>
        </p:nvSpPr>
        <p:spPr>
          <a:xfrm>
            <a:off x="8046720" y="1417320"/>
            <a:ext cx="3566160" cy="914400"/>
          </a:xfrm>
          <a:prstGeom prst="roundRect">
            <a:avLst>
              <a:gd name="adj" fmla="val 8000"/>
            </a:avLst>
          </a:prstGeom>
          <a:solidFill>
            <a:srgbClr val="EEF3FC"/>
          </a:solidFill>
          <a:ln w="12700">
            <a:solidFill>
              <a:srgbClr val="DCE3F0"/>
            </a:solidFill>
            <a:prstDash val="solid"/>
          </a:ln>
        </p:spPr>
        <p:txBody>
          <a:bodyPr/>
          <a:lstStyle/>
          <a:p>
            <a:endParaRPr lang="en-IN"/>
          </a:p>
        </p:txBody>
      </p:sp>
      <p:sp>
        <p:nvSpPr>
          <p:cNvPr id="11" name="Text 9"/>
          <p:cNvSpPr/>
          <p:nvPr/>
        </p:nvSpPr>
        <p:spPr>
          <a:xfrm>
            <a:off x="8229600" y="1490472"/>
            <a:ext cx="1371600" cy="768096"/>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23.41</a:t>
            </a:r>
            <a:endParaRPr lang="en-US" sz="3000" dirty="0"/>
          </a:p>
        </p:txBody>
      </p:sp>
      <p:sp>
        <p:nvSpPr>
          <p:cNvPr id="12" name="Text 10"/>
          <p:cNvSpPr/>
          <p:nvPr/>
        </p:nvSpPr>
        <p:spPr>
          <a:xfrm>
            <a:off x="9646920" y="1490472"/>
            <a:ext cx="1828800" cy="768096"/>
          </a:xfrm>
          <a:prstGeom prst="rect">
            <a:avLst/>
          </a:prstGeom>
          <a:noFill/>
          <a:ln/>
        </p:spPr>
        <p:txBody>
          <a:bodyPr wrap="square" lIns="0" tIns="0" rIns="0" bIns="0" rtlCol="0" anchor="ctr"/>
          <a:lstStyle/>
          <a:p>
            <a:pPr marL="0" indent="0">
              <a:lnSpc>
                <a:spcPct val="105000"/>
              </a:lnSpc>
              <a:buNone/>
            </a:pPr>
            <a:r>
              <a:rPr lang="en-US" sz="1100" b="1" dirty="0">
                <a:solidFill>
                  <a:srgbClr val="5B6478"/>
                </a:solidFill>
                <a:latin typeface="Calibri" pitchFamily="34" charset="0"/>
                <a:ea typeface="Calibri" pitchFamily="34" charset="-122"/>
                <a:cs typeface="Calibri" pitchFamily="34" charset="-120"/>
              </a:rPr>
              <a:t>Avg Settlement Days</a:t>
            </a:r>
            <a:endParaRPr lang="en-US" sz="1100" dirty="0"/>
          </a:p>
        </p:txBody>
      </p:sp>
      <p:sp>
        <p:nvSpPr>
          <p:cNvPr id="13" name="Shape 11"/>
          <p:cNvSpPr/>
          <p:nvPr/>
        </p:nvSpPr>
        <p:spPr>
          <a:xfrm>
            <a:off x="548640" y="2514600"/>
            <a:ext cx="11064240" cy="566928"/>
          </a:xfrm>
          <a:prstGeom prst="roundRect">
            <a:avLst>
              <a:gd name="adj" fmla="val 12903"/>
            </a:avLst>
          </a:prstGeom>
          <a:solidFill>
            <a:srgbClr val="1E2761"/>
          </a:solidFill>
          <a:ln/>
        </p:spPr>
        <p:txBody>
          <a:bodyPr/>
          <a:lstStyle/>
          <a:p>
            <a:endParaRPr lang="en-IN"/>
          </a:p>
        </p:txBody>
      </p:sp>
      <p:sp>
        <p:nvSpPr>
          <p:cNvPr id="14" name="Text 12"/>
          <p:cNvSpPr/>
          <p:nvPr/>
        </p:nvSpPr>
        <p:spPr>
          <a:xfrm>
            <a:off x="822960" y="2514600"/>
            <a:ext cx="10515600" cy="566928"/>
          </a:xfrm>
          <a:prstGeom prst="rect">
            <a:avLst/>
          </a:prstGeom>
          <a:noFill/>
          <a:ln/>
        </p:spPr>
        <p:txBody>
          <a:bodyPr wrap="square" lIns="0" tIns="0" rIns="0" bIns="0" rtlCol="0" anchor="ctr"/>
          <a:lstStyle/>
          <a:p>
            <a:pPr marL="0" indent="0" algn="ctr">
              <a:buNone/>
            </a:pPr>
            <a:r>
              <a:rPr lang="en-US" sz="1500" i="1" dirty="0">
                <a:solidFill>
                  <a:srgbClr val="FFFFFF"/>
                </a:solidFill>
                <a:latin typeface="Cambria" pitchFamily="34" charset="0"/>
                <a:ea typeface="Cambria" pitchFamily="34" charset="-122"/>
                <a:cs typeface="Cambria" pitchFamily="34" charset="-120"/>
              </a:rPr>
              <a:t>Fraud Claims (confirmed) ≠ Investigation Required (flagged for review) — these are two distinct populations.</a:t>
            </a:r>
            <a:endParaRPr lang="en-US" sz="1500" dirty="0"/>
          </a:p>
        </p:txBody>
      </p:sp>
      <p:sp>
        <p:nvSpPr>
          <p:cNvPr id="15" name="Shape 13"/>
          <p:cNvSpPr/>
          <p:nvPr/>
        </p:nvSpPr>
        <p:spPr>
          <a:xfrm>
            <a:off x="548640" y="3246120"/>
            <a:ext cx="11064240" cy="585216"/>
          </a:xfrm>
          <a:prstGeom prst="roundRect">
            <a:avLst>
              <a:gd name="adj" fmla="val 9375"/>
            </a:avLst>
          </a:prstGeom>
          <a:solidFill>
            <a:srgbClr val="EEF3FC"/>
          </a:solidFill>
          <a:ln w="9525">
            <a:solidFill>
              <a:srgbClr val="DCE3F0"/>
            </a:solidFill>
            <a:prstDash val="solid"/>
          </a:ln>
        </p:spPr>
        <p:txBody>
          <a:bodyPr/>
          <a:lstStyle/>
          <a:p>
            <a:endParaRPr lang="en-IN"/>
          </a:p>
        </p:txBody>
      </p:sp>
      <p:sp>
        <p:nvSpPr>
          <p:cNvPr id="16" name="Shape 14"/>
          <p:cNvSpPr/>
          <p:nvPr/>
        </p:nvSpPr>
        <p:spPr>
          <a:xfrm>
            <a:off x="777240" y="3438144"/>
            <a:ext cx="292608" cy="292608"/>
          </a:xfrm>
          <a:prstGeom prst="ellipse">
            <a:avLst/>
          </a:prstGeom>
          <a:solidFill>
            <a:srgbClr val="1E2761"/>
          </a:solidFill>
          <a:ln/>
        </p:spPr>
        <p:txBody>
          <a:bodyPr/>
          <a:lstStyle/>
          <a:p>
            <a:endParaRPr lang="en-IN"/>
          </a:p>
        </p:txBody>
      </p:sp>
      <p:sp>
        <p:nvSpPr>
          <p:cNvPr id="17" name="Text 15"/>
          <p:cNvSpPr/>
          <p:nvPr/>
        </p:nvSpPr>
        <p:spPr>
          <a:xfrm>
            <a:off x="777240" y="343814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8" name="Text 16"/>
          <p:cNvSpPr/>
          <p:nvPr/>
        </p:nvSpPr>
        <p:spPr>
          <a:xfrm>
            <a:off x="1234440" y="3419856"/>
            <a:ext cx="1014984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Fraud by policy type / branch  </a:t>
            </a:r>
            <a:r>
              <a:rPr lang="en-US" sz="1250" dirty="0">
                <a:solidFill>
                  <a:srgbClr val="5B6478"/>
                </a:solidFill>
                <a:latin typeface="Calibri" pitchFamily="34" charset="0"/>
                <a:ea typeface="Calibri" pitchFamily="34" charset="-122"/>
                <a:cs typeface="Calibri" pitchFamily="34" charset="-120"/>
              </a:rPr>
              <a:t>— [VERIFY FROM DASHBOARD] — read the specific policy type / branch concentration directly from the charts before naming a leading category.</a:t>
            </a:r>
            <a:endParaRPr lang="en-US" sz="1250" dirty="0"/>
          </a:p>
        </p:txBody>
      </p:sp>
      <p:sp>
        <p:nvSpPr>
          <p:cNvPr id="19" name="Shape 17"/>
          <p:cNvSpPr/>
          <p:nvPr/>
        </p:nvSpPr>
        <p:spPr>
          <a:xfrm>
            <a:off x="548640" y="3995928"/>
            <a:ext cx="11064240" cy="585216"/>
          </a:xfrm>
          <a:prstGeom prst="roundRect">
            <a:avLst>
              <a:gd name="adj" fmla="val 9375"/>
            </a:avLst>
          </a:prstGeom>
          <a:solidFill>
            <a:srgbClr val="FFFFFF"/>
          </a:solidFill>
          <a:ln w="9525">
            <a:solidFill>
              <a:srgbClr val="DCE3F0"/>
            </a:solidFill>
            <a:prstDash val="solid"/>
          </a:ln>
        </p:spPr>
        <p:txBody>
          <a:bodyPr/>
          <a:lstStyle/>
          <a:p>
            <a:endParaRPr lang="en-IN"/>
          </a:p>
        </p:txBody>
      </p:sp>
      <p:sp>
        <p:nvSpPr>
          <p:cNvPr id="20" name="Shape 18"/>
          <p:cNvSpPr/>
          <p:nvPr/>
        </p:nvSpPr>
        <p:spPr>
          <a:xfrm>
            <a:off x="777240" y="4187952"/>
            <a:ext cx="292608" cy="292608"/>
          </a:xfrm>
          <a:prstGeom prst="ellipse">
            <a:avLst/>
          </a:prstGeom>
          <a:solidFill>
            <a:srgbClr val="1E2761"/>
          </a:solidFill>
          <a:ln/>
        </p:spPr>
        <p:txBody>
          <a:bodyPr/>
          <a:lstStyle/>
          <a:p>
            <a:endParaRPr lang="en-IN"/>
          </a:p>
        </p:txBody>
      </p:sp>
      <p:sp>
        <p:nvSpPr>
          <p:cNvPr id="21" name="Text 19"/>
          <p:cNvSpPr/>
          <p:nvPr/>
        </p:nvSpPr>
        <p:spPr>
          <a:xfrm>
            <a:off x="777240"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22" name="Text 20"/>
          <p:cNvSpPr/>
          <p:nvPr/>
        </p:nvSpPr>
        <p:spPr>
          <a:xfrm>
            <a:off x="1234440" y="4169664"/>
            <a:ext cx="1014984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Investigation requirements  </a:t>
            </a:r>
            <a:r>
              <a:rPr lang="en-US" sz="1250" dirty="0">
                <a:solidFill>
                  <a:srgbClr val="5B6478"/>
                </a:solidFill>
                <a:latin typeface="Calibri" pitchFamily="34" charset="0"/>
                <a:ea typeface="Calibri" pitchFamily="34" charset="-122"/>
                <a:cs typeface="Calibri" pitchFamily="34" charset="-120"/>
              </a:rPr>
              <a:t>— 344 claims are flagged as requiring investigation — a broader operational review queue, separate from confirmed fraud.</a:t>
            </a:r>
            <a:endParaRPr lang="en-US" sz="1250" dirty="0"/>
          </a:p>
        </p:txBody>
      </p:sp>
      <p:sp>
        <p:nvSpPr>
          <p:cNvPr id="23" name="Shape 21"/>
          <p:cNvSpPr/>
          <p:nvPr/>
        </p:nvSpPr>
        <p:spPr>
          <a:xfrm>
            <a:off x="548640" y="4745736"/>
            <a:ext cx="11064240" cy="585216"/>
          </a:xfrm>
          <a:prstGeom prst="roundRect">
            <a:avLst>
              <a:gd name="adj" fmla="val 9375"/>
            </a:avLst>
          </a:prstGeom>
          <a:solidFill>
            <a:srgbClr val="EEF3FC"/>
          </a:solidFill>
          <a:ln w="9525">
            <a:solidFill>
              <a:srgbClr val="DCE3F0"/>
            </a:solidFill>
            <a:prstDash val="solid"/>
          </a:ln>
        </p:spPr>
        <p:txBody>
          <a:bodyPr/>
          <a:lstStyle/>
          <a:p>
            <a:endParaRPr lang="en-IN"/>
          </a:p>
        </p:txBody>
      </p:sp>
      <p:sp>
        <p:nvSpPr>
          <p:cNvPr id="24" name="Shape 22"/>
          <p:cNvSpPr/>
          <p:nvPr/>
        </p:nvSpPr>
        <p:spPr>
          <a:xfrm>
            <a:off x="777240" y="4937760"/>
            <a:ext cx="292608" cy="292608"/>
          </a:xfrm>
          <a:prstGeom prst="ellipse">
            <a:avLst/>
          </a:prstGeom>
          <a:solidFill>
            <a:srgbClr val="1E2761"/>
          </a:solidFill>
          <a:ln/>
        </p:spPr>
        <p:txBody>
          <a:bodyPr/>
          <a:lstStyle/>
          <a:p>
            <a:endParaRPr lang="en-IN"/>
          </a:p>
        </p:txBody>
      </p:sp>
      <p:sp>
        <p:nvSpPr>
          <p:cNvPr id="25" name="Text 23"/>
          <p:cNvSpPr/>
          <p:nvPr/>
        </p:nvSpPr>
        <p:spPr>
          <a:xfrm>
            <a:off x="777240" y="49377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6" name="Text 24"/>
          <p:cNvSpPr/>
          <p:nvPr/>
        </p:nvSpPr>
        <p:spPr>
          <a:xfrm>
            <a:off x="1234440" y="4919472"/>
            <a:ext cx="1014984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Settlement performance  </a:t>
            </a:r>
            <a:r>
              <a:rPr lang="en-US" sz="1250" dirty="0">
                <a:solidFill>
                  <a:srgbClr val="5B6478"/>
                </a:solidFill>
                <a:latin typeface="Calibri" pitchFamily="34" charset="0"/>
                <a:ea typeface="Calibri" pitchFamily="34" charset="-122"/>
                <a:cs typeface="Calibri" pitchFamily="34" charset="-120"/>
              </a:rPr>
              <a:t>— Average settlement time is 23.41 days — a useful baseline operational KPI to track by branch and month.</a:t>
            </a:r>
            <a:endParaRPr lang="en-US" sz="1250" dirty="0"/>
          </a:p>
        </p:txBody>
      </p:sp>
      <p:sp>
        <p:nvSpPr>
          <p:cNvPr id="27" name="Shape 25"/>
          <p:cNvSpPr/>
          <p:nvPr/>
        </p:nvSpPr>
        <p:spPr>
          <a:xfrm>
            <a:off x="548640" y="5495544"/>
            <a:ext cx="11064240" cy="585216"/>
          </a:xfrm>
          <a:prstGeom prst="roundRect">
            <a:avLst>
              <a:gd name="adj" fmla="val 9375"/>
            </a:avLst>
          </a:prstGeom>
          <a:solidFill>
            <a:srgbClr val="FFFFFF"/>
          </a:solidFill>
          <a:ln w="9525">
            <a:solidFill>
              <a:srgbClr val="DCE3F0"/>
            </a:solidFill>
            <a:prstDash val="solid"/>
          </a:ln>
        </p:spPr>
        <p:txBody>
          <a:bodyPr/>
          <a:lstStyle/>
          <a:p>
            <a:endParaRPr lang="en-IN"/>
          </a:p>
        </p:txBody>
      </p:sp>
      <p:sp>
        <p:nvSpPr>
          <p:cNvPr id="28" name="Shape 26"/>
          <p:cNvSpPr/>
          <p:nvPr/>
        </p:nvSpPr>
        <p:spPr>
          <a:xfrm>
            <a:off x="777240" y="5687568"/>
            <a:ext cx="292608" cy="292608"/>
          </a:xfrm>
          <a:prstGeom prst="ellipse">
            <a:avLst/>
          </a:prstGeom>
          <a:solidFill>
            <a:srgbClr val="1E2761"/>
          </a:solidFill>
          <a:ln/>
        </p:spPr>
        <p:txBody>
          <a:bodyPr/>
          <a:lstStyle/>
          <a:p>
            <a:endParaRPr lang="en-IN"/>
          </a:p>
        </p:txBody>
      </p:sp>
      <p:sp>
        <p:nvSpPr>
          <p:cNvPr id="29" name="Text 27"/>
          <p:cNvSpPr/>
          <p:nvPr/>
        </p:nvSpPr>
        <p:spPr>
          <a:xfrm>
            <a:off x="777240" y="568756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30" name="Text 28"/>
          <p:cNvSpPr/>
          <p:nvPr/>
        </p:nvSpPr>
        <p:spPr>
          <a:xfrm>
            <a:off x="1234440" y="5669280"/>
            <a:ext cx="10149840" cy="457200"/>
          </a:xfrm>
          <a:prstGeom prst="rect">
            <a:avLst/>
          </a:prstGeom>
          <a:noFill/>
          <a:ln/>
        </p:spPr>
        <p:txBody>
          <a:bodyPr wrap="square" lIns="0" tIns="0" rIns="0" bIns="0" rtlCol="0" anchor="t"/>
          <a:lstStyle/>
          <a:p>
            <a:pPr marL="0" indent="0">
              <a:lnSpc>
                <a:spcPct val="108000"/>
              </a:lnSpc>
              <a:buNone/>
            </a:pPr>
            <a:r>
              <a:rPr lang="en-US" sz="1250" b="1" dirty="0">
                <a:solidFill>
                  <a:srgbClr val="1E2761"/>
                </a:solidFill>
                <a:latin typeface="Calibri" pitchFamily="34" charset="0"/>
                <a:ea typeface="Calibri" pitchFamily="34" charset="-122"/>
                <a:cs typeface="Calibri" pitchFamily="34" charset="-120"/>
              </a:rPr>
              <a:t>Customer segment distribution  </a:t>
            </a:r>
            <a:r>
              <a:rPr lang="en-US" sz="1250" dirty="0">
                <a:solidFill>
                  <a:srgbClr val="5B6478"/>
                </a:solidFill>
                <a:latin typeface="Calibri" pitchFamily="34" charset="0"/>
                <a:ea typeface="Calibri" pitchFamily="34" charset="-122"/>
                <a:cs typeface="Calibri" pitchFamily="34" charset="-120"/>
              </a:rPr>
              <a:t>— [VERIFY FROM DASHBOARD] — confirm which customer segments carry the largest claim share.</a:t>
            </a:r>
            <a:endParaRPr lang="en-US" sz="1250" dirty="0"/>
          </a:p>
        </p:txBody>
      </p:sp>
      <p:sp>
        <p:nvSpPr>
          <p:cNvPr id="31" name="Text 29"/>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32" name="Text 30"/>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USER EXPERIENCE</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INTERACTIVE DASHBOARD FEATURES</a:t>
            </a:r>
            <a:endParaRPr lang="en-US" sz="3000" dirty="0"/>
          </a:p>
        </p:txBody>
      </p:sp>
      <p:sp>
        <p:nvSpPr>
          <p:cNvPr id="4" name="Shape 2"/>
          <p:cNvSpPr/>
          <p:nvPr/>
        </p:nvSpPr>
        <p:spPr>
          <a:xfrm>
            <a:off x="548640" y="169164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5" name="Shape 3"/>
          <p:cNvSpPr/>
          <p:nvPr/>
        </p:nvSpPr>
        <p:spPr>
          <a:xfrm>
            <a:off x="713232" y="2039112"/>
            <a:ext cx="310896" cy="310896"/>
          </a:xfrm>
          <a:prstGeom prst="ellipse">
            <a:avLst/>
          </a:prstGeom>
          <a:solidFill>
            <a:srgbClr val="1E2761"/>
          </a:solidFill>
          <a:ln/>
        </p:spPr>
        <p:txBody>
          <a:bodyPr/>
          <a:lstStyle/>
          <a:p>
            <a:endParaRPr lang="en-IN"/>
          </a:p>
        </p:txBody>
      </p:sp>
      <p:sp>
        <p:nvSpPr>
          <p:cNvPr id="6" name="Text 4"/>
          <p:cNvSpPr/>
          <p:nvPr/>
        </p:nvSpPr>
        <p:spPr>
          <a:xfrm>
            <a:off x="713232" y="203911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Y</a:t>
            </a:r>
            <a:endParaRPr lang="en-US" sz="1300" dirty="0"/>
          </a:p>
        </p:txBody>
      </p:sp>
      <p:sp>
        <p:nvSpPr>
          <p:cNvPr id="7" name="Text 5"/>
          <p:cNvSpPr/>
          <p:nvPr/>
        </p:nvSpPr>
        <p:spPr>
          <a:xfrm>
            <a:off x="1152144" y="169164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Year Slicer</a:t>
            </a:r>
            <a:endParaRPr lang="en-US" sz="1200" dirty="0"/>
          </a:p>
        </p:txBody>
      </p:sp>
      <p:sp>
        <p:nvSpPr>
          <p:cNvPr id="8" name="Shape 6"/>
          <p:cNvSpPr/>
          <p:nvPr/>
        </p:nvSpPr>
        <p:spPr>
          <a:xfrm>
            <a:off x="3383280" y="169164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9" name="Shape 7"/>
          <p:cNvSpPr/>
          <p:nvPr/>
        </p:nvSpPr>
        <p:spPr>
          <a:xfrm>
            <a:off x="3547872" y="2039112"/>
            <a:ext cx="310896" cy="310896"/>
          </a:xfrm>
          <a:prstGeom prst="ellipse">
            <a:avLst/>
          </a:prstGeom>
          <a:solidFill>
            <a:srgbClr val="1E2761"/>
          </a:solidFill>
          <a:ln/>
        </p:spPr>
        <p:txBody>
          <a:bodyPr/>
          <a:lstStyle/>
          <a:p>
            <a:endParaRPr lang="en-IN"/>
          </a:p>
        </p:txBody>
      </p:sp>
      <p:sp>
        <p:nvSpPr>
          <p:cNvPr id="10" name="Text 8"/>
          <p:cNvSpPr/>
          <p:nvPr/>
        </p:nvSpPr>
        <p:spPr>
          <a:xfrm>
            <a:off x="3547872" y="203911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M</a:t>
            </a:r>
            <a:endParaRPr lang="en-US" sz="1300" dirty="0"/>
          </a:p>
        </p:txBody>
      </p:sp>
      <p:sp>
        <p:nvSpPr>
          <p:cNvPr id="11" name="Text 9"/>
          <p:cNvSpPr/>
          <p:nvPr/>
        </p:nvSpPr>
        <p:spPr>
          <a:xfrm>
            <a:off x="3986784" y="169164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Month Slicer</a:t>
            </a:r>
            <a:endParaRPr lang="en-US" sz="1200" dirty="0"/>
          </a:p>
        </p:txBody>
      </p:sp>
      <p:sp>
        <p:nvSpPr>
          <p:cNvPr id="12" name="Shape 10"/>
          <p:cNvSpPr/>
          <p:nvPr/>
        </p:nvSpPr>
        <p:spPr>
          <a:xfrm>
            <a:off x="6217920" y="169164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13" name="Shape 11"/>
          <p:cNvSpPr/>
          <p:nvPr/>
        </p:nvSpPr>
        <p:spPr>
          <a:xfrm>
            <a:off x="6382512" y="2039112"/>
            <a:ext cx="310896" cy="310896"/>
          </a:xfrm>
          <a:prstGeom prst="ellipse">
            <a:avLst/>
          </a:prstGeom>
          <a:solidFill>
            <a:srgbClr val="1E2761"/>
          </a:solidFill>
          <a:ln/>
        </p:spPr>
        <p:txBody>
          <a:bodyPr/>
          <a:lstStyle/>
          <a:p>
            <a:endParaRPr lang="en-IN"/>
          </a:p>
        </p:txBody>
      </p:sp>
      <p:sp>
        <p:nvSpPr>
          <p:cNvPr id="14" name="Text 12"/>
          <p:cNvSpPr/>
          <p:nvPr/>
        </p:nvSpPr>
        <p:spPr>
          <a:xfrm>
            <a:off x="6382512" y="203911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5" name="Text 13"/>
          <p:cNvSpPr/>
          <p:nvPr/>
        </p:nvSpPr>
        <p:spPr>
          <a:xfrm>
            <a:off x="6821424" y="169164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Branch Slicer</a:t>
            </a:r>
            <a:endParaRPr lang="en-US" sz="1200" dirty="0"/>
          </a:p>
        </p:txBody>
      </p:sp>
      <p:sp>
        <p:nvSpPr>
          <p:cNvPr id="16" name="Shape 14"/>
          <p:cNvSpPr/>
          <p:nvPr/>
        </p:nvSpPr>
        <p:spPr>
          <a:xfrm>
            <a:off x="9052560" y="169164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17" name="Shape 15"/>
          <p:cNvSpPr/>
          <p:nvPr/>
        </p:nvSpPr>
        <p:spPr>
          <a:xfrm>
            <a:off x="9217152" y="2039112"/>
            <a:ext cx="310896" cy="310896"/>
          </a:xfrm>
          <a:prstGeom prst="ellipse">
            <a:avLst/>
          </a:prstGeom>
          <a:solidFill>
            <a:srgbClr val="1E2761"/>
          </a:solidFill>
          <a:ln/>
        </p:spPr>
        <p:txBody>
          <a:bodyPr/>
          <a:lstStyle/>
          <a:p>
            <a:endParaRPr lang="en-IN"/>
          </a:p>
        </p:txBody>
      </p:sp>
      <p:sp>
        <p:nvSpPr>
          <p:cNvPr id="18" name="Text 16"/>
          <p:cNvSpPr/>
          <p:nvPr/>
        </p:nvSpPr>
        <p:spPr>
          <a:xfrm>
            <a:off x="9217152" y="203911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a:t>
            </a:r>
            <a:endParaRPr lang="en-US" sz="1300" dirty="0"/>
          </a:p>
        </p:txBody>
      </p:sp>
      <p:sp>
        <p:nvSpPr>
          <p:cNvPr id="19" name="Text 17"/>
          <p:cNvSpPr/>
          <p:nvPr/>
        </p:nvSpPr>
        <p:spPr>
          <a:xfrm>
            <a:off x="9656064" y="169164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Claim Status Slicer</a:t>
            </a:r>
            <a:endParaRPr lang="en-US" sz="1200" dirty="0"/>
          </a:p>
        </p:txBody>
      </p:sp>
      <p:sp>
        <p:nvSpPr>
          <p:cNvPr id="20" name="Shape 18"/>
          <p:cNvSpPr/>
          <p:nvPr/>
        </p:nvSpPr>
        <p:spPr>
          <a:xfrm>
            <a:off x="548640" y="292608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1" name="Shape 19"/>
          <p:cNvSpPr/>
          <p:nvPr/>
        </p:nvSpPr>
        <p:spPr>
          <a:xfrm>
            <a:off x="713232" y="3273552"/>
            <a:ext cx="310896" cy="310896"/>
          </a:xfrm>
          <a:prstGeom prst="ellipse">
            <a:avLst/>
          </a:prstGeom>
          <a:solidFill>
            <a:srgbClr val="1E2761"/>
          </a:solidFill>
          <a:ln/>
        </p:spPr>
        <p:txBody>
          <a:bodyPr/>
          <a:lstStyle/>
          <a:p>
            <a:endParaRPr lang="en-IN"/>
          </a:p>
        </p:txBody>
      </p:sp>
      <p:sp>
        <p:nvSpPr>
          <p:cNvPr id="22" name="Text 20"/>
          <p:cNvSpPr/>
          <p:nvPr/>
        </p:nvSpPr>
        <p:spPr>
          <a:xfrm>
            <a:off x="713232" y="327355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23" name="Text 21"/>
          <p:cNvSpPr/>
          <p:nvPr/>
        </p:nvSpPr>
        <p:spPr>
          <a:xfrm>
            <a:off x="1152144" y="292608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Claim ID Lookup</a:t>
            </a:r>
            <a:endParaRPr lang="en-US" sz="1200" dirty="0"/>
          </a:p>
        </p:txBody>
      </p:sp>
      <p:sp>
        <p:nvSpPr>
          <p:cNvPr id="24" name="Shape 22"/>
          <p:cNvSpPr/>
          <p:nvPr/>
        </p:nvSpPr>
        <p:spPr>
          <a:xfrm>
            <a:off x="3383280" y="292608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5" name="Shape 23"/>
          <p:cNvSpPr/>
          <p:nvPr/>
        </p:nvSpPr>
        <p:spPr>
          <a:xfrm>
            <a:off x="3547872" y="3273552"/>
            <a:ext cx="310896" cy="310896"/>
          </a:xfrm>
          <a:prstGeom prst="ellipse">
            <a:avLst/>
          </a:prstGeom>
          <a:solidFill>
            <a:srgbClr val="1E2761"/>
          </a:solidFill>
          <a:ln/>
        </p:spPr>
        <p:txBody>
          <a:bodyPr/>
          <a:lstStyle/>
          <a:p>
            <a:endParaRPr lang="en-IN"/>
          </a:p>
        </p:txBody>
      </p:sp>
      <p:sp>
        <p:nvSpPr>
          <p:cNvPr id="26" name="Text 24"/>
          <p:cNvSpPr/>
          <p:nvPr/>
        </p:nvSpPr>
        <p:spPr>
          <a:xfrm>
            <a:off x="3547872" y="327355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a:t>
            </a:r>
            <a:endParaRPr lang="en-US" sz="1300" dirty="0"/>
          </a:p>
        </p:txBody>
      </p:sp>
      <p:sp>
        <p:nvSpPr>
          <p:cNvPr id="27" name="Text 25"/>
          <p:cNvSpPr/>
          <p:nvPr/>
        </p:nvSpPr>
        <p:spPr>
          <a:xfrm>
            <a:off x="3986784" y="292608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Policy ID Lookup</a:t>
            </a:r>
            <a:endParaRPr lang="en-US" sz="1200" dirty="0"/>
          </a:p>
        </p:txBody>
      </p:sp>
      <p:sp>
        <p:nvSpPr>
          <p:cNvPr id="28" name="Shape 26"/>
          <p:cNvSpPr/>
          <p:nvPr/>
        </p:nvSpPr>
        <p:spPr>
          <a:xfrm>
            <a:off x="6217920" y="292608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9" name="Shape 27"/>
          <p:cNvSpPr/>
          <p:nvPr/>
        </p:nvSpPr>
        <p:spPr>
          <a:xfrm>
            <a:off x="6382512" y="3273552"/>
            <a:ext cx="310896" cy="310896"/>
          </a:xfrm>
          <a:prstGeom prst="ellipse">
            <a:avLst/>
          </a:prstGeom>
          <a:solidFill>
            <a:srgbClr val="1E2761"/>
          </a:solidFill>
          <a:ln/>
        </p:spPr>
        <p:txBody>
          <a:bodyPr/>
          <a:lstStyle/>
          <a:p>
            <a:endParaRPr lang="en-IN"/>
          </a:p>
        </p:txBody>
      </p:sp>
      <p:sp>
        <p:nvSpPr>
          <p:cNvPr id="30" name="Text 28"/>
          <p:cNvSpPr/>
          <p:nvPr/>
        </p:nvSpPr>
        <p:spPr>
          <a:xfrm>
            <a:off x="6382512" y="327355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31" name="Text 29"/>
          <p:cNvSpPr/>
          <p:nvPr/>
        </p:nvSpPr>
        <p:spPr>
          <a:xfrm>
            <a:off x="6821424" y="292608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Page Navigation</a:t>
            </a:r>
            <a:endParaRPr lang="en-US" sz="1200" dirty="0"/>
          </a:p>
        </p:txBody>
      </p:sp>
      <p:sp>
        <p:nvSpPr>
          <p:cNvPr id="32" name="Shape 30"/>
          <p:cNvSpPr/>
          <p:nvPr/>
        </p:nvSpPr>
        <p:spPr>
          <a:xfrm>
            <a:off x="9052560" y="2926080"/>
            <a:ext cx="2651760" cy="1005840"/>
          </a:xfrm>
          <a:prstGeom prst="roundRect">
            <a:avLst>
              <a:gd name="adj" fmla="val 7273"/>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33" name="Shape 31"/>
          <p:cNvSpPr/>
          <p:nvPr/>
        </p:nvSpPr>
        <p:spPr>
          <a:xfrm>
            <a:off x="9217152" y="3273552"/>
            <a:ext cx="310896" cy="310896"/>
          </a:xfrm>
          <a:prstGeom prst="ellipse">
            <a:avLst/>
          </a:prstGeom>
          <a:solidFill>
            <a:srgbClr val="1E2761"/>
          </a:solidFill>
          <a:ln/>
        </p:spPr>
        <p:txBody>
          <a:bodyPr/>
          <a:lstStyle/>
          <a:p>
            <a:endParaRPr lang="en-IN"/>
          </a:p>
        </p:txBody>
      </p:sp>
      <p:sp>
        <p:nvSpPr>
          <p:cNvPr id="34" name="Text 32"/>
          <p:cNvSpPr/>
          <p:nvPr/>
        </p:nvSpPr>
        <p:spPr>
          <a:xfrm>
            <a:off x="9217152" y="327355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35" name="Text 33"/>
          <p:cNvSpPr/>
          <p:nvPr/>
        </p:nvSpPr>
        <p:spPr>
          <a:xfrm>
            <a:off x="9656064" y="2926080"/>
            <a:ext cx="1920240" cy="100584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Q&amp;A</a:t>
            </a:r>
            <a:endParaRPr lang="en-US" sz="1200" dirty="0"/>
          </a:p>
        </p:txBody>
      </p:sp>
      <p:sp>
        <p:nvSpPr>
          <p:cNvPr id="36" name="Text 34"/>
          <p:cNvSpPr/>
          <p:nvPr/>
        </p:nvSpPr>
        <p:spPr>
          <a:xfrm>
            <a:off x="548640" y="4160520"/>
            <a:ext cx="11064240" cy="1005840"/>
          </a:xfrm>
          <a:prstGeom prst="rect">
            <a:avLst/>
          </a:prstGeom>
          <a:noFill/>
          <a:ln/>
        </p:spPr>
        <p:txBody>
          <a:bodyPr wrap="square" lIns="0" tIns="0" rIns="0" bIns="0" rtlCol="0" anchor="t"/>
          <a:lstStyle/>
          <a:p>
            <a:pPr marL="0" indent="0">
              <a:lnSpc>
                <a:spcPct val="120000"/>
              </a:lnSpc>
              <a:buNone/>
            </a:pPr>
            <a:r>
              <a:rPr lang="en-US" sz="1350" dirty="0">
                <a:solidFill>
                  <a:srgbClr val="5B6478"/>
                </a:solidFill>
                <a:latin typeface="Calibri" pitchFamily="34" charset="0"/>
                <a:ea typeface="Calibri" pitchFamily="34" charset="-122"/>
                <a:cs typeface="Calibri" pitchFamily="34" charset="-120"/>
              </a:rPr>
              <a:t>These controls let users investigate the data for themselves — filtering by year, month, branch or claim status, looking up an individual Claim ID or Policy ID, moving between pages, or asking natural-language questions with Q&amp;A — rather than only viewing static, pre-set charts.</a:t>
            </a:r>
            <a:endParaRPr lang="en-US" sz="1350" dirty="0"/>
          </a:p>
        </p:txBody>
      </p:sp>
      <p:sp>
        <p:nvSpPr>
          <p:cNvPr id="38" name="Text 36"/>
          <p:cNvSpPr/>
          <p:nvPr/>
        </p:nvSpPr>
        <p:spPr>
          <a:xfrm>
            <a:off x="822960" y="5303520"/>
            <a:ext cx="10515600" cy="914400"/>
          </a:xfrm>
          <a:prstGeom prst="rect">
            <a:avLst/>
          </a:prstGeom>
          <a:noFill/>
          <a:ln/>
        </p:spPr>
        <p:txBody>
          <a:bodyPr wrap="square" lIns="0" tIns="0" rIns="0" bIns="0" rtlCol="0" anchor="ctr"/>
          <a:lstStyle/>
          <a:p>
            <a:pPr marL="0" indent="0" algn="ctr">
              <a:buNone/>
            </a:pPr>
            <a:endParaRPr lang="en-US" sz="2000" dirty="0"/>
          </a:p>
        </p:txBody>
      </p:sp>
      <p:sp>
        <p:nvSpPr>
          <p:cNvPr id="39" name="Text 37"/>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40" name="Text 38"/>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CONNECTING THE PAGES</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KEY FINDINGS ACROSS THE ANALYSIS</a:t>
            </a:r>
            <a:endParaRPr lang="en-US" sz="2700" dirty="0"/>
          </a:p>
        </p:txBody>
      </p:sp>
      <p:sp>
        <p:nvSpPr>
          <p:cNvPr id="4" name="Shape 2"/>
          <p:cNvSpPr/>
          <p:nvPr/>
        </p:nvSpPr>
        <p:spPr>
          <a:xfrm>
            <a:off x="548640" y="1828800"/>
            <a:ext cx="3611880" cy="3017520"/>
          </a:xfrm>
          <a:prstGeom prst="roundRect">
            <a:avLst>
              <a:gd name="adj" fmla="val 2424"/>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5" name="Shape 3"/>
          <p:cNvSpPr/>
          <p:nvPr/>
        </p:nvSpPr>
        <p:spPr>
          <a:xfrm>
            <a:off x="548640" y="1828800"/>
            <a:ext cx="3611880" cy="82296"/>
          </a:xfrm>
          <a:prstGeom prst="rect">
            <a:avLst/>
          </a:prstGeom>
          <a:solidFill>
            <a:srgbClr val="1E2761"/>
          </a:solidFill>
          <a:ln/>
        </p:spPr>
        <p:txBody>
          <a:bodyPr/>
          <a:lstStyle/>
          <a:p>
            <a:endParaRPr lang="en-IN"/>
          </a:p>
        </p:txBody>
      </p:sp>
      <p:sp>
        <p:nvSpPr>
          <p:cNvPr id="6" name="Text 4"/>
          <p:cNvSpPr/>
          <p:nvPr/>
        </p:nvSpPr>
        <p:spPr>
          <a:xfrm>
            <a:off x="777240" y="2084832"/>
            <a:ext cx="3154680" cy="41148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CLAIMS PERFORMANCE</a:t>
            </a:r>
            <a:endParaRPr lang="en-US" sz="1500" dirty="0"/>
          </a:p>
        </p:txBody>
      </p:sp>
      <p:sp>
        <p:nvSpPr>
          <p:cNvPr id="7" name="Text 5"/>
          <p:cNvSpPr/>
          <p:nvPr/>
        </p:nvSpPr>
        <p:spPr>
          <a:xfrm>
            <a:off x="777240" y="2487168"/>
            <a:ext cx="3154680" cy="365760"/>
          </a:xfrm>
          <a:prstGeom prst="rect">
            <a:avLst/>
          </a:prstGeom>
          <a:noFill/>
          <a:ln/>
        </p:spPr>
        <p:txBody>
          <a:bodyPr wrap="square" lIns="0" tIns="0" rIns="0" bIns="0" rtlCol="0" anchor="ctr"/>
          <a:lstStyle/>
          <a:p>
            <a:pPr marL="0" indent="0">
              <a:buNone/>
            </a:pPr>
            <a:r>
              <a:rPr lang="en-US" sz="1150" i="1" dirty="0">
                <a:solidFill>
                  <a:srgbClr val="5B6478"/>
                </a:solidFill>
                <a:latin typeface="Calibri" pitchFamily="34" charset="0"/>
                <a:ea typeface="Calibri" pitchFamily="34" charset="-122"/>
                <a:cs typeface="Calibri" pitchFamily="34" charset="-120"/>
              </a:rPr>
              <a:t>What is happening?</a:t>
            </a:r>
            <a:endParaRPr lang="en-US" sz="1150" dirty="0"/>
          </a:p>
        </p:txBody>
      </p:sp>
      <p:sp>
        <p:nvSpPr>
          <p:cNvPr id="8" name="Shape 6"/>
          <p:cNvSpPr/>
          <p:nvPr/>
        </p:nvSpPr>
        <p:spPr>
          <a:xfrm>
            <a:off x="777240" y="2971800"/>
            <a:ext cx="3154680" cy="0"/>
          </a:xfrm>
          <a:prstGeom prst="line">
            <a:avLst/>
          </a:prstGeom>
          <a:noFill/>
          <a:ln w="12700">
            <a:solidFill>
              <a:srgbClr val="DCE3F0"/>
            </a:solidFill>
            <a:prstDash val="solid"/>
          </a:ln>
        </p:spPr>
        <p:txBody>
          <a:bodyPr/>
          <a:lstStyle/>
          <a:p>
            <a:endParaRPr lang="en-IN"/>
          </a:p>
        </p:txBody>
      </p:sp>
      <p:sp>
        <p:nvSpPr>
          <p:cNvPr id="9" name="Text 7"/>
          <p:cNvSpPr/>
          <p:nvPr/>
        </p:nvSpPr>
        <p:spPr>
          <a:xfrm>
            <a:off x="777240" y="3108960"/>
            <a:ext cx="3154680" cy="228600"/>
          </a:xfrm>
          <a:prstGeom prst="rect">
            <a:avLst/>
          </a:prstGeom>
          <a:noFill/>
          <a:ln/>
        </p:spPr>
        <p:txBody>
          <a:bodyPr wrap="square" lIns="0" tIns="0" rIns="0" bIns="0" rtlCol="0" anchor="ctr"/>
          <a:lstStyle/>
          <a:p>
            <a:pPr marL="0" indent="0">
              <a:buNone/>
            </a:pPr>
            <a:r>
              <a:rPr lang="en-US" sz="900" b="1" kern="0" spc="50" dirty="0">
                <a:solidFill>
                  <a:srgbClr val="1E2761"/>
                </a:solidFill>
                <a:latin typeface="Calibri" pitchFamily="34" charset="0"/>
                <a:ea typeface="Calibri" pitchFamily="34" charset="-122"/>
                <a:cs typeface="Calibri" pitchFamily="34" charset="-120"/>
              </a:rPr>
              <a:t>STRONGEST SUPPORTED INSIGHT</a:t>
            </a:r>
            <a:endParaRPr lang="en-US" sz="900" dirty="0"/>
          </a:p>
        </p:txBody>
      </p:sp>
      <p:sp>
        <p:nvSpPr>
          <p:cNvPr id="10" name="Text 8"/>
          <p:cNvSpPr/>
          <p:nvPr/>
        </p:nvSpPr>
        <p:spPr>
          <a:xfrm>
            <a:off x="777240" y="3364992"/>
            <a:ext cx="3154680" cy="1280160"/>
          </a:xfrm>
          <a:prstGeom prst="rect">
            <a:avLst/>
          </a:prstGeom>
          <a:noFill/>
          <a:ln/>
        </p:spPr>
        <p:txBody>
          <a:bodyPr wrap="square" lIns="0" tIns="0" rIns="0" bIns="0" rtlCol="0" anchor="t"/>
          <a:lstStyle/>
          <a:p>
            <a:pPr marL="0" indent="0">
              <a:lnSpc>
                <a:spcPct val="118000"/>
              </a:lnSpc>
              <a:buNone/>
            </a:pPr>
            <a:r>
              <a:rPr lang="en-US" sz="1100" dirty="0">
                <a:solidFill>
                  <a:srgbClr val="3A4258"/>
                </a:solidFill>
                <a:latin typeface="Calibri" pitchFamily="34" charset="0"/>
                <a:ea typeface="Calibri" pitchFamily="34" charset="-122"/>
                <a:cs typeface="Calibri" pitchFamily="34" charset="-120"/>
              </a:rPr>
              <a:t>2,000 claims totaling $65.65M, with a 66.10% approval rate (1,322 approved / 407 rejected / 271 pending).</a:t>
            </a:r>
            <a:endParaRPr lang="en-US" sz="1100" dirty="0"/>
          </a:p>
        </p:txBody>
      </p:sp>
      <p:sp>
        <p:nvSpPr>
          <p:cNvPr id="11" name="Shape 9"/>
          <p:cNvSpPr/>
          <p:nvPr/>
        </p:nvSpPr>
        <p:spPr>
          <a:xfrm>
            <a:off x="4297680" y="1828800"/>
            <a:ext cx="3611880" cy="3017520"/>
          </a:xfrm>
          <a:prstGeom prst="roundRect">
            <a:avLst>
              <a:gd name="adj" fmla="val 2424"/>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12" name="Shape 10"/>
          <p:cNvSpPr/>
          <p:nvPr/>
        </p:nvSpPr>
        <p:spPr>
          <a:xfrm>
            <a:off x="4297680" y="1828800"/>
            <a:ext cx="3611880" cy="82296"/>
          </a:xfrm>
          <a:prstGeom prst="rect">
            <a:avLst/>
          </a:prstGeom>
          <a:solidFill>
            <a:srgbClr val="C99B4A"/>
          </a:solidFill>
          <a:ln/>
        </p:spPr>
        <p:txBody>
          <a:bodyPr/>
          <a:lstStyle/>
          <a:p>
            <a:endParaRPr lang="en-IN"/>
          </a:p>
        </p:txBody>
      </p:sp>
      <p:sp>
        <p:nvSpPr>
          <p:cNvPr id="13" name="Text 11"/>
          <p:cNvSpPr/>
          <p:nvPr/>
        </p:nvSpPr>
        <p:spPr>
          <a:xfrm>
            <a:off x="4526280" y="2084832"/>
            <a:ext cx="3154680" cy="41148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FINANCIAL EXPOSURE</a:t>
            </a:r>
            <a:endParaRPr lang="en-US" sz="1500" dirty="0"/>
          </a:p>
        </p:txBody>
      </p:sp>
      <p:sp>
        <p:nvSpPr>
          <p:cNvPr id="14" name="Text 12"/>
          <p:cNvSpPr/>
          <p:nvPr/>
        </p:nvSpPr>
        <p:spPr>
          <a:xfrm>
            <a:off x="4526280" y="2487168"/>
            <a:ext cx="3154680" cy="365760"/>
          </a:xfrm>
          <a:prstGeom prst="rect">
            <a:avLst/>
          </a:prstGeom>
          <a:noFill/>
          <a:ln/>
        </p:spPr>
        <p:txBody>
          <a:bodyPr wrap="square" lIns="0" tIns="0" rIns="0" bIns="0" rtlCol="0" anchor="ctr"/>
          <a:lstStyle/>
          <a:p>
            <a:pPr marL="0" indent="0">
              <a:buNone/>
            </a:pPr>
            <a:r>
              <a:rPr lang="en-US" sz="1150" i="1" dirty="0">
                <a:solidFill>
                  <a:srgbClr val="5B6478"/>
                </a:solidFill>
                <a:latin typeface="Calibri" pitchFamily="34" charset="0"/>
                <a:ea typeface="Calibri" pitchFamily="34" charset="-122"/>
                <a:cs typeface="Calibri" pitchFamily="34" charset="-120"/>
              </a:rPr>
              <a:t>Where is the financial impact?</a:t>
            </a:r>
            <a:endParaRPr lang="en-US" sz="1150" dirty="0"/>
          </a:p>
        </p:txBody>
      </p:sp>
      <p:sp>
        <p:nvSpPr>
          <p:cNvPr id="15" name="Shape 13"/>
          <p:cNvSpPr/>
          <p:nvPr/>
        </p:nvSpPr>
        <p:spPr>
          <a:xfrm>
            <a:off x="4526280" y="2971800"/>
            <a:ext cx="3154680" cy="0"/>
          </a:xfrm>
          <a:prstGeom prst="line">
            <a:avLst/>
          </a:prstGeom>
          <a:noFill/>
          <a:ln w="12700">
            <a:solidFill>
              <a:srgbClr val="DCE3F0"/>
            </a:solidFill>
            <a:prstDash val="solid"/>
          </a:ln>
        </p:spPr>
        <p:txBody>
          <a:bodyPr/>
          <a:lstStyle/>
          <a:p>
            <a:endParaRPr lang="en-IN"/>
          </a:p>
        </p:txBody>
      </p:sp>
      <p:sp>
        <p:nvSpPr>
          <p:cNvPr id="16" name="Text 14"/>
          <p:cNvSpPr/>
          <p:nvPr/>
        </p:nvSpPr>
        <p:spPr>
          <a:xfrm>
            <a:off x="4526280" y="3108960"/>
            <a:ext cx="3154680" cy="228600"/>
          </a:xfrm>
          <a:prstGeom prst="rect">
            <a:avLst/>
          </a:prstGeom>
          <a:noFill/>
          <a:ln/>
        </p:spPr>
        <p:txBody>
          <a:bodyPr wrap="square" lIns="0" tIns="0" rIns="0" bIns="0" rtlCol="0" anchor="ctr"/>
          <a:lstStyle/>
          <a:p>
            <a:pPr marL="0" indent="0">
              <a:buNone/>
            </a:pPr>
            <a:r>
              <a:rPr lang="en-US" sz="900" b="1" kern="0" spc="50" dirty="0">
                <a:solidFill>
                  <a:srgbClr val="C99B4A"/>
                </a:solidFill>
                <a:latin typeface="Calibri" pitchFamily="34" charset="0"/>
                <a:ea typeface="Calibri" pitchFamily="34" charset="-122"/>
                <a:cs typeface="Calibri" pitchFamily="34" charset="-120"/>
              </a:rPr>
              <a:t>STRONGEST SUPPORTED INSIGHT</a:t>
            </a:r>
            <a:endParaRPr lang="en-US" sz="900" dirty="0"/>
          </a:p>
        </p:txBody>
      </p:sp>
      <p:sp>
        <p:nvSpPr>
          <p:cNvPr id="17" name="Text 15"/>
          <p:cNvSpPr/>
          <p:nvPr/>
        </p:nvSpPr>
        <p:spPr>
          <a:xfrm>
            <a:off x="4526280" y="3364992"/>
            <a:ext cx="3154680" cy="1280160"/>
          </a:xfrm>
          <a:prstGeom prst="rect">
            <a:avLst/>
          </a:prstGeom>
          <a:noFill/>
          <a:ln/>
        </p:spPr>
        <p:txBody>
          <a:bodyPr wrap="square" lIns="0" tIns="0" rIns="0" bIns="0" rtlCol="0" anchor="t"/>
          <a:lstStyle/>
          <a:p>
            <a:pPr marL="0" indent="0">
              <a:lnSpc>
                <a:spcPct val="118000"/>
              </a:lnSpc>
              <a:buNone/>
            </a:pPr>
            <a:r>
              <a:rPr lang="en-US" sz="1100" dirty="0">
                <a:solidFill>
                  <a:srgbClr val="3A4258"/>
                </a:solidFill>
                <a:latin typeface="Calibri" pitchFamily="34" charset="0"/>
                <a:ea typeface="Calibri" pitchFamily="34" charset="-122"/>
                <a:cs typeface="Calibri" pitchFamily="34" charset="-120"/>
              </a:rPr>
              <a:t>$65.65M in total claim amount is examined against premium collected, by policy type and branch — see the claim-to-premium ratio for the clearest cost signal. [VERIFY FROM DASHBOARD] for the leading policy type/branch.</a:t>
            </a:r>
            <a:endParaRPr lang="en-US" sz="1100" dirty="0"/>
          </a:p>
        </p:txBody>
      </p:sp>
      <p:sp>
        <p:nvSpPr>
          <p:cNvPr id="18" name="Shape 16"/>
          <p:cNvSpPr/>
          <p:nvPr/>
        </p:nvSpPr>
        <p:spPr>
          <a:xfrm>
            <a:off x="8046720" y="1828800"/>
            <a:ext cx="3611880" cy="3017520"/>
          </a:xfrm>
          <a:prstGeom prst="roundRect">
            <a:avLst>
              <a:gd name="adj" fmla="val 2424"/>
            </a:avLst>
          </a:prstGeom>
          <a:solidFill>
            <a:srgbClr val="FFFFFF"/>
          </a:solidFill>
          <a:ln w="12700">
            <a:solidFill>
              <a:srgbClr val="DCE3F0"/>
            </a:solidFill>
            <a:prstDash val="solid"/>
          </a:ln>
          <a:effectLst>
            <a:outerShdw blurRad="101600" dist="25400" dir="5400000" algn="bl" rotWithShape="0">
              <a:srgbClr val="1E2761">
                <a:alpha val="10000"/>
              </a:srgbClr>
            </a:outerShdw>
          </a:effectLst>
        </p:spPr>
        <p:txBody>
          <a:bodyPr/>
          <a:lstStyle/>
          <a:p>
            <a:endParaRPr lang="en-IN"/>
          </a:p>
        </p:txBody>
      </p:sp>
      <p:sp>
        <p:nvSpPr>
          <p:cNvPr id="19" name="Shape 17"/>
          <p:cNvSpPr/>
          <p:nvPr/>
        </p:nvSpPr>
        <p:spPr>
          <a:xfrm>
            <a:off x="8046720" y="1828800"/>
            <a:ext cx="3611880" cy="82296"/>
          </a:xfrm>
          <a:prstGeom prst="rect">
            <a:avLst/>
          </a:prstGeom>
          <a:solidFill>
            <a:srgbClr val="B3392C"/>
          </a:solidFill>
          <a:ln/>
        </p:spPr>
        <p:txBody>
          <a:bodyPr/>
          <a:lstStyle/>
          <a:p>
            <a:endParaRPr lang="en-IN"/>
          </a:p>
        </p:txBody>
      </p:sp>
      <p:sp>
        <p:nvSpPr>
          <p:cNvPr id="20" name="Text 18"/>
          <p:cNvSpPr/>
          <p:nvPr/>
        </p:nvSpPr>
        <p:spPr>
          <a:xfrm>
            <a:off x="8275320" y="2084832"/>
            <a:ext cx="3154680" cy="41148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RISK &amp; OPERATIONS</a:t>
            </a:r>
            <a:endParaRPr lang="en-US" sz="1500" dirty="0"/>
          </a:p>
        </p:txBody>
      </p:sp>
      <p:sp>
        <p:nvSpPr>
          <p:cNvPr id="21" name="Text 19"/>
          <p:cNvSpPr/>
          <p:nvPr/>
        </p:nvSpPr>
        <p:spPr>
          <a:xfrm>
            <a:off x="8275320" y="2487168"/>
            <a:ext cx="3154680" cy="365760"/>
          </a:xfrm>
          <a:prstGeom prst="rect">
            <a:avLst/>
          </a:prstGeom>
          <a:noFill/>
          <a:ln/>
        </p:spPr>
        <p:txBody>
          <a:bodyPr wrap="square" lIns="0" tIns="0" rIns="0" bIns="0" rtlCol="0" anchor="ctr"/>
          <a:lstStyle/>
          <a:p>
            <a:pPr marL="0" indent="0">
              <a:buNone/>
            </a:pPr>
            <a:r>
              <a:rPr lang="en-US" sz="1150" i="1" dirty="0">
                <a:solidFill>
                  <a:srgbClr val="5B6478"/>
                </a:solidFill>
                <a:latin typeface="Calibri" pitchFamily="34" charset="0"/>
                <a:ea typeface="Calibri" pitchFamily="34" charset="-122"/>
                <a:cs typeface="Calibri" pitchFamily="34" charset="-120"/>
              </a:rPr>
              <a:t>Where are the risks and operational concerns?</a:t>
            </a:r>
            <a:endParaRPr lang="en-US" sz="1150" dirty="0"/>
          </a:p>
        </p:txBody>
      </p:sp>
      <p:sp>
        <p:nvSpPr>
          <p:cNvPr id="22" name="Shape 20"/>
          <p:cNvSpPr/>
          <p:nvPr/>
        </p:nvSpPr>
        <p:spPr>
          <a:xfrm>
            <a:off x="8275320" y="2971800"/>
            <a:ext cx="3154680" cy="0"/>
          </a:xfrm>
          <a:prstGeom prst="line">
            <a:avLst/>
          </a:prstGeom>
          <a:noFill/>
          <a:ln w="12700">
            <a:solidFill>
              <a:srgbClr val="DCE3F0"/>
            </a:solidFill>
            <a:prstDash val="solid"/>
          </a:ln>
        </p:spPr>
        <p:txBody>
          <a:bodyPr/>
          <a:lstStyle/>
          <a:p>
            <a:endParaRPr lang="en-IN"/>
          </a:p>
        </p:txBody>
      </p:sp>
      <p:sp>
        <p:nvSpPr>
          <p:cNvPr id="23" name="Text 21"/>
          <p:cNvSpPr/>
          <p:nvPr/>
        </p:nvSpPr>
        <p:spPr>
          <a:xfrm>
            <a:off x="8275320" y="3108960"/>
            <a:ext cx="3154680" cy="228600"/>
          </a:xfrm>
          <a:prstGeom prst="rect">
            <a:avLst/>
          </a:prstGeom>
          <a:noFill/>
          <a:ln/>
        </p:spPr>
        <p:txBody>
          <a:bodyPr wrap="square" lIns="0" tIns="0" rIns="0" bIns="0" rtlCol="0" anchor="ctr"/>
          <a:lstStyle/>
          <a:p>
            <a:pPr marL="0" indent="0">
              <a:buNone/>
            </a:pPr>
            <a:r>
              <a:rPr lang="en-US" sz="900" b="1" kern="0" spc="50" dirty="0">
                <a:solidFill>
                  <a:srgbClr val="B3392C"/>
                </a:solidFill>
                <a:latin typeface="Calibri" pitchFamily="34" charset="0"/>
                <a:ea typeface="Calibri" pitchFamily="34" charset="-122"/>
                <a:cs typeface="Calibri" pitchFamily="34" charset="-120"/>
              </a:rPr>
              <a:t>STRONGEST SUPPORTED INSIGHT</a:t>
            </a:r>
            <a:endParaRPr lang="en-US" sz="900" dirty="0"/>
          </a:p>
        </p:txBody>
      </p:sp>
      <p:sp>
        <p:nvSpPr>
          <p:cNvPr id="24" name="Text 22"/>
          <p:cNvSpPr/>
          <p:nvPr/>
        </p:nvSpPr>
        <p:spPr>
          <a:xfrm>
            <a:off x="8275320" y="3364992"/>
            <a:ext cx="3154680" cy="1280160"/>
          </a:xfrm>
          <a:prstGeom prst="rect">
            <a:avLst/>
          </a:prstGeom>
          <a:noFill/>
          <a:ln/>
        </p:spPr>
        <p:txBody>
          <a:bodyPr wrap="square" lIns="0" tIns="0" rIns="0" bIns="0" rtlCol="0" anchor="t"/>
          <a:lstStyle/>
          <a:p>
            <a:pPr marL="0" indent="0">
              <a:lnSpc>
                <a:spcPct val="118000"/>
              </a:lnSpc>
              <a:buNone/>
            </a:pPr>
            <a:r>
              <a:rPr lang="en-US" sz="1100" dirty="0">
                <a:solidFill>
                  <a:srgbClr val="3A4258"/>
                </a:solidFill>
                <a:latin typeface="Calibri" pitchFamily="34" charset="0"/>
                <a:ea typeface="Calibri" pitchFamily="34" charset="-122"/>
                <a:cs typeface="Calibri" pitchFamily="34" charset="-120"/>
              </a:rPr>
              <a:t>139 confirmed fraud claims and 344 claims flagged for investigation are tracked separately, against an average settlement time of 23.41 days.</a:t>
            </a:r>
            <a:endParaRPr lang="en-US" sz="1100" dirty="0"/>
          </a:p>
        </p:txBody>
      </p:sp>
      <p:sp>
        <p:nvSpPr>
          <p:cNvPr id="25" name="Shape 23"/>
          <p:cNvSpPr/>
          <p:nvPr/>
        </p:nvSpPr>
        <p:spPr>
          <a:xfrm>
            <a:off x="548640" y="5166360"/>
            <a:ext cx="11064240" cy="1051560"/>
          </a:xfrm>
          <a:prstGeom prst="roundRect">
            <a:avLst>
              <a:gd name="adj" fmla="val 6957"/>
            </a:avLst>
          </a:prstGeom>
          <a:solidFill>
            <a:srgbClr val="1E2761"/>
          </a:solidFill>
          <a:ln/>
        </p:spPr>
        <p:txBody>
          <a:bodyPr/>
          <a:lstStyle/>
          <a:p>
            <a:endParaRPr lang="en-IN"/>
          </a:p>
        </p:txBody>
      </p:sp>
      <p:sp>
        <p:nvSpPr>
          <p:cNvPr id="26" name="Text 24"/>
          <p:cNvSpPr/>
          <p:nvPr/>
        </p:nvSpPr>
        <p:spPr>
          <a:xfrm>
            <a:off x="868680" y="5166360"/>
            <a:ext cx="10424160" cy="1051560"/>
          </a:xfrm>
          <a:prstGeom prst="rect">
            <a:avLst/>
          </a:prstGeom>
          <a:noFill/>
          <a:ln/>
        </p:spPr>
        <p:txBody>
          <a:bodyPr wrap="square" lIns="0" tIns="0" rIns="0" bIns="0" rtlCol="0" anchor="ctr"/>
          <a:lstStyle/>
          <a:p>
            <a:pPr marL="0" indent="0" algn="ctr">
              <a:lnSpc>
                <a:spcPct val="115000"/>
              </a:lnSpc>
              <a:buNone/>
            </a:pPr>
            <a:r>
              <a:rPr lang="en-US" sz="1350" i="1" dirty="0">
                <a:solidFill>
                  <a:srgbClr val="FFFFFF"/>
                </a:solidFill>
                <a:latin typeface="Cambria" pitchFamily="34" charset="0"/>
                <a:ea typeface="Cambria" pitchFamily="34" charset="-122"/>
                <a:cs typeface="Cambria" pitchFamily="34" charset="-120"/>
              </a:rPr>
              <a:t>Read together, these three pages tell one continuous story: claims volume and outcomes (performance), what that volume costs relative to premium (exposure), and where risk and operational attention are needed (risk &amp; operations).</a:t>
            </a:r>
            <a:endParaRPr lang="en-US" sz="1350" dirty="0"/>
          </a:p>
        </p:txBody>
      </p:sp>
      <p:sp>
        <p:nvSpPr>
          <p:cNvPr id="27" name="Text 25"/>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28" name="Text 26"/>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WHAT SHOULD HAPPEN NEXT</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FROM INSIGHTS TO ACTION</a:t>
            </a:r>
            <a:endParaRPr lang="en-US" sz="3000" dirty="0"/>
          </a:p>
        </p:txBody>
      </p:sp>
      <p:sp>
        <p:nvSpPr>
          <p:cNvPr id="4" name="Shape 2"/>
          <p:cNvSpPr/>
          <p:nvPr/>
        </p:nvSpPr>
        <p:spPr>
          <a:xfrm>
            <a:off x="548640" y="1755648"/>
            <a:ext cx="292608" cy="292608"/>
          </a:xfrm>
          <a:prstGeom prst="ellipse">
            <a:avLst/>
          </a:prstGeom>
          <a:solidFill>
            <a:srgbClr val="1E2761"/>
          </a:solidFill>
          <a:ln/>
        </p:spPr>
        <p:txBody>
          <a:bodyPr/>
          <a:lstStyle/>
          <a:p>
            <a:endParaRPr lang="en-IN"/>
          </a:p>
        </p:txBody>
      </p:sp>
      <p:sp>
        <p:nvSpPr>
          <p:cNvPr id="5" name="Text 3"/>
          <p:cNvSpPr/>
          <p:nvPr/>
        </p:nvSpPr>
        <p:spPr>
          <a:xfrm>
            <a:off x="548640" y="175564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6" name="Text 4"/>
          <p:cNvSpPr/>
          <p:nvPr/>
        </p:nvSpPr>
        <p:spPr>
          <a:xfrm>
            <a:off x="1005840" y="1737360"/>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Monitor pending claims to reduce unresolved workload.</a:t>
            </a:r>
            <a:endParaRPr lang="en-US" sz="1250" dirty="0"/>
          </a:p>
        </p:txBody>
      </p:sp>
      <p:sp>
        <p:nvSpPr>
          <p:cNvPr id="7" name="Text 5"/>
          <p:cNvSpPr/>
          <p:nvPr/>
        </p:nvSpPr>
        <p:spPr>
          <a:xfrm>
            <a:off x="1005840" y="2084832"/>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271 pending claims identified in Claims Performance.</a:t>
            </a:r>
            <a:endParaRPr lang="en-US" sz="1000" dirty="0"/>
          </a:p>
        </p:txBody>
      </p:sp>
      <p:sp>
        <p:nvSpPr>
          <p:cNvPr id="8" name="Shape 6"/>
          <p:cNvSpPr/>
          <p:nvPr/>
        </p:nvSpPr>
        <p:spPr>
          <a:xfrm>
            <a:off x="548640" y="2834640"/>
            <a:ext cx="292608" cy="292608"/>
          </a:xfrm>
          <a:prstGeom prst="ellipse">
            <a:avLst/>
          </a:prstGeom>
          <a:solidFill>
            <a:srgbClr val="1E2761"/>
          </a:solidFill>
          <a:ln/>
        </p:spPr>
        <p:txBody>
          <a:bodyPr/>
          <a:lstStyle/>
          <a:p>
            <a:endParaRPr lang="en-IN"/>
          </a:p>
        </p:txBody>
      </p:sp>
      <p:sp>
        <p:nvSpPr>
          <p:cNvPr id="9" name="Text 7"/>
          <p:cNvSpPr/>
          <p:nvPr/>
        </p:nvSpPr>
        <p:spPr>
          <a:xfrm>
            <a:off x="548640" y="283464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0" name="Text 8"/>
          <p:cNvSpPr/>
          <p:nvPr/>
        </p:nvSpPr>
        <p:spPr>
          <a:xfrm>
            <a:off x="1005840" y="2816352"/>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Review rejection patterns to understand claim outcome drivers.</a:t>
            </a:r>
            <a:endParaRPr lang="en-US" sz="1250" dirty="0"/>
          </a:p>
        </p:txBody>
      </p:sp>
      <p:sp>
        <p:nvSpPr>
          <p:cNvPr id="11" name="Text 9"/>
          <p:cNvSpPr/>
          <p:nvPr/>
        </p:nvSpPr>
        <p:spPr>
          <a:xfrm>
            <a:off x="1005840" y="3163824"/>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407 rejected claims within the outcome mix.</a:t>
            </a:r>
            <a:endParaRPr lang="en-US" sz="1000" dirty="0"/>
          </a:p>
        </p:txBody>
      </p:sp>
      <p:sp>
        <p:nvSpPr>
          <p:cNvPr id="12" name="Shape 10"/>
          <p:cNvSpPr/>
          <p:nvPr/>
        </p:nvSpPr>
        <p:spPr>
          <a:xfrm>
            <a:off x="548640" y="3913632"/>
            <a:ext cx="292608" cy="292608"/>
          </a:xfrm>
          <a:prstGeom prst="ellipse">
            <a:avLst/>
          </a:prstGeom>
          <a:solidFill>
            <a:srgbClr val="1E2761"/>
          </a:solidFill>
          <a:ln/>
        </p:spPr>
        <p:txBody>
          <a:bodyPr/>
          <a:lstStyle/>
          <a:p>
            <a:endParaRPr lang="en-IN"/>
          </a:p>
        </p:txBody>
      </p:sp>
      <p:sp>
        <p:nvSpPr>
          <p:cNvPr id="13" name="Text 11"/>
          <p:cNvSpPr/>
          <p:nvPr/>
        </p:nvSpPr>
        <p:spPr>
          <a:xfrm>
            <a:off x="548640" y="391363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4" name="Text 12"/>
          <p:cNvSpPr/>
          <p:nvPr/>
        </p:nvSpPr>
        <p:spPr>
          <a:xfrm>
            <a:off x="1005840" y="3895344"/>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Prioritize investigation-required claims for timely review.</a:t>
            </a:r>
            <a:endParaRPr lang="en-US" sz="1250" dirty="0"/>
          </a:p>
        </p:txBody>
      </p:sp>
      <p:sp>
        <p:nvSpPr>
          <p:cNvPr id="15" name="Text 13"/>
          <p:cNvSpPr/>
          <p:nvPr/>
        </p:nvSpPr>
        <p:spPr>
          <a:xfrm>
            <a:off x="1005840" y="4242816"/>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344 claims flagged for investigation.</a:t>
            </a:r>
            <a:endParaRPr lang="en-US" sz="1000" dirty="0"/>
          </a:p>
        </p:txBody>
      </p:sp>
      <p:sp>
        <p:nvSpPr>
          <p:cNvPr id="16" name="Shape 14"/>
          <p:cNvSpPr/>
          <p:nvPr/>
        </p:nvSpPr>
        <p:spPr>
          <a:xfrm>
            <a:off x="548640" y="4992624"/>
            <a:ext cx="292608" cy="292608"/>
          </a:xfrm>
          <a:prstGeom prst="ellipse">
            <a:avLst/>
          </a:prstGeom>
          <a:solidFill>
            <a:srgbClr val="1E2761"/>
          </a:solidFill>
          <a:ln/>
        </p:spPr>
        <p:txBody>
          <a:bodyPr/>
          <a:lstStyle/>
          <a:p>
            <a:endParaRPr lang="en-IN"/>
          </a:p>
        </p:txBody>
      </p:sp>
      <p:sp>
        <p:nvSpPr>
          <p:cNvPr id="17" name="Text 15"/>
          <p:cNvSpPr/>
          <p:nvPr/>
        </p:nvSpPr>
        <p:spPr>
          <a:xfrm>
            <a:off x="548640" y="49926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8" name="Text 16"/>
          <p:cNvSpPr/>
          <p:nvPr/>
        </p:nvSpPr>
        <p:spPr>
          <a:xfrm>
            <a:off x="1005840" y="4974336"/>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Monitor fraud patterns by policy type and branch.</a:t>
            </a:r>
            <a:endParaRPr lang="en-US" sz="1250" dirty="0"/>
          </a:p>
        </p:txBody>
      </p:sp>
      <p:sp>
        <p:nvSpPr>
          <p:cNvPr id="19" name="Text 17"/>
          <p:cNvSpPr/>
          <p:nvPr/>
        </p:nvSpPr>
        <p:spPr>
          <a:xfrm>
            <a:off x="1005840" y="5321808"/>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139 confirmed fraud claims across the book.</a:t>
            </a:r>
            <a:endParaRPr lang="en-US" sz="1000" dirty="0"/>
          </a:p>
        </p:txBody>
      </p:sp>
      <p:sp>
        <p:nvSpPr>
          <p:cNvPr id="20" name="Shape 18"/>
          <p:cNvSpPr/>
          <p:nvPr/>
        </p:nvSpPr>
        <p:spPr>
          <a:xfrm>
            <a:off x="6172200" y="1755648"/>
            <a:ext cx="292608" cy="292608"/>
          </a:xfrm>
          <a:prstGeom prst="ellipse">
            <a:avLst/>
          </a:prstGeom>
          <a:solidFill>
            <a:srgbClr val="1E2761"/>
          </a:solidFill>
          <a:ln/>
        </p:spPr>
        <p:txBody>
          <a:bodyPr/>
          <a:lstStyle/>
          <a:p>
            <a:endParaRPr lang="en-IN"/>
          </a:p>
        </p:txBody>
      </p:sp>
      <p:sp>
        <p:nvSpPr>
          <p:cNvPr id="21" name="Text 19"/>
          <p:cNvSpPr/>
          <p:nvPr/>
        </p:nvSpPr>
        <p:spPr>
          <a:xfrm>
            <a:off x="6172200" y="175564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2" name="Text 20"/>
          <p:cNvSpPr/>
          <p:nvPr/>
        </p:nvSpPr>
        <p:spPr>
          <a:xfrm>
            <a:off x="6629400" y="1737360"/>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Track settlement time as an operational KPI.</a:t>
            </a:r>
            <a:endParaRPr lang="en-US" sz="1250" dirty="0"/>
          </a:p>
        </p:txBody>
      </p:sp>
      <p:sp>
        <p:nvSpPr>
          <p:cNvPr id="23" name="Text 21"/>
          <p:cNvSpPr/>
          <p:nvPr/>
        </p:nvSpPr>
        <p:spPr>
          <a:xfrm>
            <a:off x="6629400" y="2084832"/>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23.41-day average settlement time.</a:t>
            </a:r>
            <a:endParaRPr lang="en-US" sz="1000" dirty="0"/>
          </a:p>
        </p:txBody>
      </p:sp>
      <p:sp>
        <p:nvSpPr>
          <p:cNvPr id="24" name="Shape 22"/>
          <p:cNvSpPr/>
          <p:nvPr/>
        </p:nvSpPr>
        <p:spPr>
          <a:xfrm>
            <a:off x="6172200" y="2834640"/>
            <a:ext cx="292608" cy="292608"/>
          </a:xfrm>
          <a:prstGeom prst="ellipse">
            <a:avLst/>
          </a:prstGeom>
          <a:solidFill>
            <a:srgbClr val="1E2761"/>
          </a:solidFill>
          <a:ln/>
        </p:spPr>
        <p:txBody>
          <a:bodyPr/>
          <a:lstStyle/>
          <a:p>
            <a:endParaRPr lang="en-IN"/>
          </a:p>
        </p:txBody>
      </p:sp>
      <p:sp>
        <p:nvSpPr>
          <p:cNvPr id="25" name="Text 23"/>
          <p:cNvSpPr/>
          <p:nvPr/>
        </p:nvSpPr>
        <p:spPr>
          <a:xfrm>
            <a:off x="6172200" y="283464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26" name="Text 24"/>
          <p:cNvSpPr/>
          <p:nvPr/>
        </p:nvSpPr>
        <p:spPr>
          <a:xfrm>
            <a:off x="6629400" y="2816352"/>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Continue branch-level monitoring for unusual claim concentration.</a:t>
            </a:r>
            <a:endParaRPr lang="en-US" sz="1250" dirty="0"/>
          </a:p>
        </p:txBody>
      </p:sp>
      <p:sp>
        <p:nvSpPr>
          <p:cNvPr id="27" name="Text 25"/>
          <p:cNvSpPr/>
          <p:nvPr/>
        </p:nvSpPr>
        <p:spPr>
          <a:xfrm>
            <a:off x="6629400" y="3163824"/>
            <a:ext cx="4983480" cy="292608"/>
          </a:xfrm>
          <a:prstGeom prst="rect">
            <a:avLst/>
          </a:prstGeom>
          <a:noFill/>
          <a:ln/>
        </p:spPr>
        <p:txBody>
          <a:bodyPr wrap="square" lIns="0" tIns="0" rIns="0" bIns="0" rtlCol="0" anchor="t"/>
          <a:lstStyle/>
          <a:p>
            <a:pPr marL="0" indent="0">
              <a:buNone/>
            </a:pPr>
            <a:r>
              <a:rPr lang="en-US" sz="1000" i="1" dirty="0">
                <a:solidFill>
                  <a:srgbClr val="8A93A8"/>
                </a:solidFill>
                <a:latin typeface="Calibri" pitchFamily="34" charset="0"/>
                <a:ea typeface="Calibri" pitchFamily="34" charset="-122"/>
                <a:cs typeface="Calibri" pitchFamily="34" charset="-120"/>
              </a:rPr>
              <a:t>Linked to branch-level distribution across all three pages.</a:t>
            </a:r>
            <a:endParaRPr lang="en-US" sz="1000" dirty="0"/>
          </a:p>
        </p:txBody>
      </p:sp>
      <p:sp>
        <p:nvSpPr>
          <p:cNvPr id="28" name="Shape 26"/>
          <p:cNvSpPr/>
          <p:nvPr/>
        </p:nvSpPr>
        <p:spPr>
          <a:xfrm>
            <a:off x="6172200" y="3913632"/>
            <a:ext cx="292608" cy="292608"/>
          </a:xfrm>
          <a:prstGeom prst="ellipse">
            <a:avLst/>
          </a:prstGeom>
          <a:solidFill>
            <a:srgbClr val="1E2761"/>
          </a:solidFill>
          <a:ln/>
        </p:spPr>
        <p:txBody>
          <a:bodyPr/>
          <a:lstStyle/>
          <a:p>
            <a:endParaRPr lang="en-IN"/>
          </a:p>
        </p:txBody>
      </p:sp>
      <p:sp>
        <p:nvSpPr>
          <p:cNvPr id="29" name="Text 27"/>
          <p:cNvSpPr/>
          <p:nvPr/>
        </p:nvSpPr>
        <p:spPr>
          <a:xfrm>
            <a:off x="6172200" y="391363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30" name="Text 28"/>
          <p:cNvSpPr/>
          <p:nvPr/>
        </p:nvSpPr>
        <p:spPr>
          <a:xfrm>
            <a:off x="6629400" y="3895344"/>
            <a:ext cx="4983480" cy="36576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Use Claim ID and Policy ID lookup for faster case-level investigation.</a:t>
            </a:r>
            <a:endParaRPr lang="en-US" sz="1250" dirty="0"/>
          </a:p>
        </p:txBody>
      </p:sp>
      <p:sp>
        <p:nvSpPr>
          <p:cNvPr id="31" name="Text 29"/>
          <p:cNvSpPr/>
          <p:nvPr/>
        </p:nvSpPr>
        <p:spPr>
          <a:xfrm>
            <a:off x="6629400" y="4242816"/>
            <a:ext cx="4983480" cy="292608"/>
          </a:xfrm>
          <a:prstGeom prst="rect">
            <a:avLst/>
          </a:prstGeom>
          <a:noFill/>
          <a:ln/>
        </p:spPr>
        <p:txBody>
          <a:bodyPr wrap="square" lIns="0" tIns="0" rIns="0" bIns="0" rtlCol="0" anchor="t"/>
          <a:lstStyle/>
          <a:p>
            <a:pPr marL="0" indent="0">
              <a:buNone/>
            </a:pPr>
            <a:r>
              <a:rPr lang="en-US" sz="1000" i="1">
                <a:solidFill>
                  <a:srgbClr val="8A93A8"/>
                </a:solidFill>
                <a:latin typeface="Calibri" pitchFamily="34" charset="0"/>
                <a:ea typeface="Calibri" pitchFamily="34" charset="-122"/>
                <a:cs typeface="Calibri" pitchFamily="34" charset="-120"/>
              </a:rPr>
              <a:t>Linked to </a:t>
            </a:r>
            <a:r>
              <a:rPr lang="en-US" sz="1000" i="1" dirty="0">
                <a:solidFill>
                  <a:srgbClr val="8A93A8"/>
                </a:solidFill>
                <a:latin typeface="Calibri" pitchFamily="34" charset="0"/>
                <a:ea typeface="Calibri" pitchFamily="34" charset="-122"/>
                <a:cs typeface="Calibri" pitchFamily="34" charset="-120"/>
              </a:rPr>
              <a:t>interactive lookup features on every page.</a:t>
            </a:r>
            <a:endParaRPr lang="en-US" sz="1000" dirty="0"/>
          </a:p>
        </p:txBody>
      </p:sp>
      <p:sp>
        <p:nvSpPr>
          <p:cNvPr id="32" name="Text 30"/>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33" name="Text 31"/>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200" b="1" kern="0" spc="200" dirty="0">
                <a:solidFill>
                  <a:srgbClr val="C99B4A"/>
                </a:solidFill>
                <a:latin typeface="Calibri" pitchFamily="34" charset="0"/>
                <a:ea typeface="Calibri" pitchFamily="34" charset="-122"/>
                <a:cs typeface="Calibri" pitchFamily="34" charset="-120"/>
              </a:rPr>
              <a:t>IMPACT</a:t>
            </a:r>
            <a:endParaRPr lang="en-US" sz="1200" dirty="0"/>
          </a:p>
        </p:txBody>
      </p:sp>
      <p:sp>
        <p:nvSpPr>
          <p:cNvPr id="3" name="Text 1"/>
          <p:cNvSpPr/>
          <p:nvPr/>
        </p:nvSpPr>
        <p:spPr>
          <a:xfrm>
            <a:off x="548640" y="621792"/>
            <a:ext cx="11064240" cy="64008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BUSINESS VALUE OF THE DASHBOARD</a:t>
            </a:r>
            <a:endParaRPr lang="en-US" sz="3000" dirty="0"/>
          </a:p>
        </p:txBody>
      </p:sp>
      <p:sp>
        <p:nvSpPr>
          <p:cNvPr id="4" name="Shape 2"/>
          <p:cNvSpPr/>
          <p:nvPr/>
        </p:nvSpPr>
        <p:spPr>
          <a:xfrm>
            <a:off x="548640" y="169164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5" name="Shape 3"/>
          <p:cNvSpPr/>
          <p:nvPr/>
        </p:nvSpPr>
        <p:spPr>
          <a:xfrm>
            <a:off x="713232" y="2061972"/>
            <a:ext cx="310896" cy="310896"/>
          </a:xfrm>
          <a:prstGeom prst="ellipse">
            <a:avLst/>
          </a:prstGeom>
          <a:solidFill>
            <a:srgbClr val="1E2761"/>
          </a:solidFill>
          <a:ln/>
        </p:spPr>
        <p:txBody>
          <a:bodyPr/>
          <a:lstStyle/>
          <a:p>
            <a:endParaRPr lang="en-IN"/>
          </a:p>
        </p:txBody>
      </p:sp>
      <p:sp>
        <p:nvSpPr>
          <p:cNvPr id="6" name="Text 4"/>
          <p:cNvSpPr/>
          <p:nvPr/>
        </p:nvSpPr>
        <p:spPr>
          <a:xfrm>
            <a:off x="713232" y="206197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p:nvPr/>
        </p:nvSpPr>
        <p:spPr>
          <a:xfrm>
            <a:off x="1152144" y="169164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Faster monitoring</a:t>
            </a:r>
            <a:endParaRPr lang="en-US" sz="1200" dirty="0"/>
          </a:p>
        </p:txBody>
      </p:sp>
      <p:sp>
        <p:nvSpPr>
          <p:cNvPr id="8" name="Shape 6"/>
          <p:cNvSpPr/>
          <p:nvPr/>
        </p:nvSpPr>
        <p:spPr>
          <a:xfrm>
            <a:off x="3383280" y="169164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9" name="Shape 7"/>
          <p:cNvSpPr/>
          <p:nvPr/>
        </p:nvSpPr>
        <p:spPr>
          <a:xfrm>
            <a:off x="3547872" y="2061972"/>
            <a:ext cx="310896" cy="310896"/>
          </a:xfrm>
          <a:prstGeom prst="ellipse">
            <a:avLst/>
          </a:prstGeom>
          <a:solidFill>
            <a:srgbClr val="1E2761"/>
          </a:solidFill>
          <a:ln/>
        </p:spPr>
        <p:txBody>
          <a:bodyPr/>
          <a:lstStyle/>
          <a:p>
            <a:endParaRPr lang="en-IN"/>
          </a:p>
        </p:txBody>
      </p:sp>
      <p:sp>
        <p:nvSpPr>
          <p:cNvPr id="10" name="Text 8"/>
          <p:cNvSpPr/>
          <p:nvPr/>
        </p:nvSpPr>
        <p:spPr>
          <a:xfrm>
            <a:off x="3547872" y="206197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p:nvPr/>
        </p:nvSpPr>
        <p:spPr>
          <a:xfrm>
            <a:off x="3986784" y="169164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Better claims visibility</a:t>
            </a:r>
            <a:endParaRPr lang="en-US" sz="1200" dirty="0"/>
          </a:p>
        </p:txBody>
      </p:sp>
      <p:sp>
        <p:nvSpPr>
          <p:cNvPr id="12" name="Shape 10"/>
          <p:cNvSpPr/>
          <p:nvPr/>
        </p:nvSpPr>
        <p:spPr>
          <a:xfrm>
            <a:off x="6217920" y="169164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13" name="Shape 11"/>
          <p:cNvSpPr/>
          <p:nvPr/>
        </p:nvSpPr>
        <p:spPr>
          <a:xfrm>
            <a:off x="6382512" y="2061972"/>
            <a:ext cx="310896" cy="310896"/>
          </a:xfrm>
          <a:prstGeom prst="ellipse">
            <a:avLst/>
          </a:prstGeom>
          <a:solidFill>
            <a:srgbClr val="1E2761"/>
          </a:solidFill>
          <a:ln/>
        </p:spPr>
        <p:txBody>
          <a:bodyPr/>
          <a:lstStyle/>
          <a:p>
            <a:endParaRPr lang="en-IN"/>
          </a:p>
        </p:txBody>
      </p:sp>
      <p:sp>
        <p:nvSpPr>
          <p:cNvPr id="14" name="Text 12"/>
          <p:cNvSpPr/>
          <p:nvPr/>
        </p:nvSpPr>
        <p:spPr>
          <a:xfrm>
            <a:off x="6382512" y="206197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5" name="Text 13"/>
          <p:cNvSpPr/>
          <p:nvPr/>
        </p:nvSpPr>
        <p:spPr>
          <a:xfrm>
            <a:off x="6821424" y="169164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Financial exposure analysis</a:t>
            </a:r>
            <a:endParaRPr lang="en-US" sz="1200" dirty="0"/>
          </a:p>
        </p:txBody>
      </p:sp>
      <p:sp>
        <p:nvSpPr>
          <p:cNvPr id="16" name="Shape 14"/>
          <p:cNvSpPr/>
          <p:nvPr/>
        </p:nvSpPr>
        <p:spPr>
          <a:xfrm>
            <a:off x="9052560" y="169164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17" name="Shape 15"/>
          <p:cNvSpPr/>
          <p:nvPr/>
        </p:nvSpPr>
        <p:spPr>
          <a:xfrm>
            <a:off x="9217152" y="2061972"/>
            <a:ext cx="310896" cy="310896"/>
          </a:xfrm>
          <a:prstGeom prst="ellipse">
            <a:avLst/>
          </a:prstGeom>
          <a:solidFill>
            <a:srgbClr val="1E2761"/>
          </a:solidFill>
          <a:ln/>
        </p:spPr>
        <p:txBody>
          <a:bodyPr/>
          <a:lstStyle/>
          <a:p>
            <a:endParaRPr lang="en-IN"/>
          </a:p>
        </p:txBody>
      </p:sp>
      <p:sp>
        <p:nvSpPr>
          <p:cNvPr id="18" name="Text 16"/>
          <p:cNvSpPr/>
          <p:nvPr/>
        </p:nvSpPr>
        <p:spPr>
          <a:xfrm>
            <a:off x="9217152" y="206197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9" name="Text 17"/>
          <p:cNvSpPr/>
          <p:nvPr/>
        </p:nvSpPr>
        <p:spPr>
          <a:xfrm>
            <a:off x="9656064" y="169164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Risk identification</a:t>
            </a:r>
            <a:endParaRPr lang="en-US" sz="1200" dirty="0"/>
          </a:p>
        </p:txBody>
      </p:sp>
      <p:sp>
        <p:nvSpPr>
          <p:cNvPr id="20" name="Shape 18"/>
          <p:cNvSpPr/>
          <p:nvPr/>
        </p:nvSpPr>
        <p:spPr>
          <a:xfrm>
            <a:off x="548640" y="297180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1" name="Shape 19"/>
          <p:cNvSpPr/>
          <p:nvPr/>
        </p:nvSpPr>
        <p:spPr>
          <a:xfrm>
            <a:off x="713232" y="3342132"/>
            <a:ext cx="310896" cy="310896"/>
          </a:xfrm>
          <a:prstGeom prst="ellipse">
            <a:avLst/>
          </a:prstGeom>
          <a:solidFill>
            <a:srgbClr val="1E2761"/>
          </a:solidFill>
          <a:ln/>
        </p:spPr>
        <p:txBody>
          <a:bodyPr/>
          <a:lstStyle/>
          <a:p>
            <a:endParaRPr lang="en-IN"/>
          </a:p>
        </p:txBody>
      </p:sp>
      <p:sp>
        <p:nvSpPr>
          <p:cNvPr id="22" name="Text 20"/>
          <p:cNvSpPr/>
          <p:nvPr/>
        </p:nvSpPr>
        <p:spPr>
          <a:xfrm>
            <a:off x="713232" y="334213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3" name="Text 21"/>
          <p:cNvSpPr/>
          <p:nvPr/>
        </p:nvSpPr>
        <p:spPr>
          <a:xfrm>
            <a:off x="1152144" y="297180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Investigation prioritization</a:t>
            </a:r>
            <a:endParaRPr lang="en-US" sz="1200" dirty="0"/>
          </a:p>
        </p:txBody>
      </p:sp>
      <p:sp>
        <p:nvSpPr>
          <p:cNvPr id="24" name="Shape 22"/>
          <p:cNvSpPr/>
          <p:nvPr/>
        </p:nvSpPr>
        <p:spPr>
          <a:xfrm>
            <a:off x="3383280" y="297180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5" name="Shape 23"/>
          <p:cNvSpPr/>
          <p:nvPr/>
        </p:nvSpPr>
        <p:spPr>
          <a:xfrm>
            <a:off x="3547872" y="3342132"/>
            <a:ext cx="310896" cy="310896"/>
          </a:xfrm>
          <a:prstGeom prst="ellipse">
            <a:avLst/>
          </a:prstGeom>
          <a:solidFill>
            <a:srgbClr val="1E2761"/>
          </a:solidFill>
          <a:ln/>
        </p:spPr>
        <p:txBody>
          <a:bodyPr/>
          <a:lstStyle/>
          <a:p>
            <a:endParaRPr lang="en-IN"/>
          </a:p>
        </p:txBody>
      </p:sp>
      <p:sp>
        <p:nvSpPr>
          <p:cNvPr id="26" name="Text 24"/>
          <p:cNvSpPr/>
          <p:nvPr/>
        </p:nvSpPr>
        <p:spPr>
          <a:xfrm>
            <a:off x="3547872" y="334213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27" name="Text 25"/>
          <p:cNvSpPr/>
          <p:nvPr/>
        </p:nvSpPr>
        <p:spPr>
          <a:xfrm>
            <a:off x="3986784" y="297180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Settlement monitoring</a:t>
            </a:r>
            <a:endParaRPr lang="en-US" sz="1200" dirty="0"/>
          </a:p>
        </p:txBody>
      </p:sp>
      <p:sp>
        <p:nvSpPr>
          <p:cNvPr id="28" name="Shape 26"/>
          <p:cNvSpPr/>
          <p:nvPr/>
        </p:nvSpPr>
        <p:spPr>
          <a:xfrm>
            <a:off x="6217920" y="297180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29" name="Shape 27"/>
          <p:cNvSpPr/>
          <p:nvPr/>
        </p:nvSpPr>
        <p:spPr>
          <a:xfrm>
            <a:off x="6382512" y="3342132"/>
            <a:ext cx="310896" cy="310896"/>
          </a:xfrm>
          <a:prstGeom prst="ellipse">
            <a:avLst/>
          </a:prstGeom>
          <a:solidFill>
            <a:srgbClr val="1E2761"/>
          </a:solidFill>
          <a:ln/>
        </p:spPr>
        <p:txBody>
          <a:bodyPr/>
          <a:lstStyle/>
          <a:p>
            <a:endParaRPr lang="en-IN"/>
          </a:p>
        </p:txBody>
      </p:sp>
      <p:sp>
        <p:nvSpPr>
          <p:cNvPr id="30" name="Text 28"/>
          <p:cNvSpPr/>
          <p:nvPr/>
        </p:nvSpPr>
        <p:spPr>
          <a:xfrm>
            <a:off x="6382512" y="334213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31" name="Text 29"/>
          <p:cNvSpPr/>
          <p:nvPr/>
        </p:nvSpPr>
        <p:spPr>
          <a:xfrm>
            <a:off x="6821424" y="297180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Case-level investigation</a:t>
            </a:r>
            <a:endParaRPr lang="en-US" sz="1200" dirty="0"/>
          </a:p>
        </p:txBody>
      </p:sp>
      <p:sp>
        <p:nvSpPr>
          <p:cNvPr id="32" name="Shape 30"/>
          <p:cNvSpPr/>
          <p:nvPr/>
        </p:nvSpPr>
        <p:spPr>
          <a:xfrm>
            <a:off x="9052560" y="2971800"/>
            <a:ext cx="2651760" cy="1051560"/>
          </a:xfrm>
          <a:prstGeom prst="roundRect">
            <a:avLst>
              <a:gd name="adj" fmla="val 6957"/>
            </a:avLst>
          </a:prstGeom>
          <a:solidFill>
            <a:srgbClr val="FFFFFF"/>
          </a:solidFill>
          <a:ln w="12700">
            <a:solidFill>
              <a:srgbClr val="DCE3F0"/>
            </a:solidFill>
            <a:prstDash val="solid"/>
          </a:ln>
          <a:effectLst>
            <a:outerShdw blurRad="76200" dist="25400" dir="5400000" algn="bl" rotWithShape="0">
              <a:srgbClr val="1E2761">
                <a:alpha val="12000"/>
              </a:srgbClr>
            </a:outerShdw>
          </a:effectLst>
        </p:spPr>
        <p:txBody>
          <a:bodyPr/>
          <a:lstStyle/>
          <a:p>
            <a:endParaRPr lang="en-IN"/>
          </a:p>
        </p:txBody>
      </p:sp>
      <p:sp>
        <p:nvSpPr>
          <p:cNvPr id="33" name="Shape 31"/>
          <p:cNvSpPr/>
          <p:nvPr/>
        </p:nvSpPr>
        <p:spPr>
          <a:xfrm>
            <a:off x="9217152" y="3342132"/>
            <a:ext cx="310896" cy="310896"/>
          </a:xfrm>
          <a:prstGeom prst="ellipse">
            <a:avLst/>
          </a:prstGeom>
          <a:solidFill>
            <a:srgbClr val="1E2761"/>
          </a:solidFill>
          <a:ln/>
        </p:spPr>
        <p:txBody>
          <a:bodyPr/>
          <a:lstStyle/>
          <a:p>
            <a:endParaRPr lang="en-IN"/>
          </a:p>
        </p:txBody>
      </p:sp>
      <p:sp>
        <p:nvSpPr>
          <p:cNvPr id="34" name="Text 32"/>
          <p:cNvSpPr/>
          <p:nvPr/>
        </p:nvSpPr>
        <p:spPr>
          <a:xfrm>
            <a:off x="9217152" y="3342132"/>
            <a:ext cx="310896" cy="310896"/>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8</a:t>
            </a:r>
            <a:endParaRPr lang="en-US" sz="1300" dirty="0"/>
          </a:p>
        </p:txBody>
      </p:sp>
      <p:sp>
        <p:nvSpPr>
          <p:cNvPr id="35" name="Text 33"/>
          <p:cNvSpPr/>
          <p:nvPr/>
        </p:nvSpPr>
        <p:spPr>
          <a:xfrm>
            <a:off x="9656064" y="2971800"/>
            <a:ext cx="1920240" cy="1051560"/>
          </a:xfrm>
          <a:prstGeom prst="rect">
            <a:avLst/>
          </a:prstGeom>
          <a:noFill/>
          <a:ln/>
        </p:spPr>
        <p:txBody>
          <a:bodyPr wrap="square" lIns="0" tIns="0" rIns="0" bIns="0" rtlCol="0" anchor="ctr"/>
          <a:lstStyle/>
          <a:p>
            <a:pPr marL="0" indent="0" algn="l">
              <a:buNone/>
            </a:pPr>
            <a:r>
              <a:rPr lang="en-US" sz="1200" b="1" dirty="0">
                <a:solidFill>
                  <a:srgbClr val="1E2761"/>
                </a:solidFill>
                <a:latin typeface="Calibri" pitchFamily="34" charset="0"/>
                <a:ea typeface="Calibri" pitchFamily="34" charset="-122"/>
                <a:cs typeface="Calibri" pitchFamily="34" charset="-120"/>
              </a:rPr>
              <a:t>Management decision-making</a:t>
            </a:r>
            <a:endParaRPr lang="en-US" sz="1200" dirty="0"/>
          </a:p>
        </p:txBody>
      </p:sp>
      <p:sp>
        <p:nvSpPr>
          <p:cNvPr id="36" name="Text 34"/>
          <p:cNvSpPr/>
          <p:nvPr/>
        </p:nvSpPr>
        <p:spPr>
          <a:xfrm>
            <a:off x="548640" y="4343400"/>
            <a:ext cx="11064240" cy="640080"/>
          </a:xfrm>
          <a:prstGeom prst="rect">
            <a:avLst/>
          </a:prstGeom>
          <a:noFill/>
          <a:ln/>
        </p:spPr>
        <p:txBody>
          <a:bodyPr wrap="square" lIns="0" tIns="0" rIns="0" bIns="0" rtlCol="0" anchor="t"/>
          <a:lstStyle/>
          <a:p>
            <a:pPr marL="0" indent="0">
              <a:lnSpc>
                <a:spcPct val="120000"/>
              </a:lnSpc>
              <a:buNone/>
            </a:pPr>
            <a:r>
              <a:rPr lang="en-US" sz="1250" i="1" dirty="0">
                <a:solidFill>
                  <a:srgbClr val="5B6478"/>
                </a:solidFill>
                <a:latin typeface="Calibri" pitchFamily="34" charset="0"/>
                <a:ea typeface="Calibri" pitchFamily="34" charset="-122"/>
                <a:cs typeface="Calibri" pitchFamily="34" charset="-120"/>
              </a:rPr>
              <a:t>The dashboard supports faster, more consistent monitoring of claims activity — it doesn't replace investigation or underwriting judgment, but it makes the underlying data far easier to see and act on.</a:t>
            </a:r>
            <a:endParaRPr lang="en-US" sz="1250" dirty="0"/>
          </a:p>
        </p:txBody>
      </p:sp>
      <p:sp>
        <p:nvSpPr>
          <p:cNvPr id="37" name="Text 35"/>
          <p:cNvSpPr/>
          <p:nvPr/>
        </p:nvSpPr>
        <p:spPr>
          <a:xfrm>
            <a:off x="457200" y="6492240"/>
            <a:ext cx="6400800" cy="274320"/>
          </a:xfrm>
          <a:prstGeom prst="rect">
            <a:avLst/>
          </a:prstGeom>
          <a:noFill/>
          <a:ln/>
        </p:spPr>
        <p:txBody>
          <a:bodyPr wrap="square" lIns="0" tIns="0" rIns="0" bIns="0" rtlCol="0" anchor="ctr"/>
          <a:lstStyle/>
          <a:p>
            <a:pPr marL="0" indent="0">
              <a:buNone/>
            </a:pPr>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38" name="Text 36"/>
          <p:cNvSpPr/>
          <p:nvPr/>
        </p:nvSpPr>
        <p:spPr>
          <a:xfrm>
            <a:off x="11277295" y="6492240"/>
            <a:ext cx="457200" cy="274320"/>
          </a:xfrm>
          <a:prstGeom prst="rect">
            <a:avLst/>
          </a:prstGeom>
          <a:noFill/>
          <a:ln/>
        </p:spPr>
        <p:txBody>
          <a:bodyPr wrap="square" lIns="0" tIns="0" rIns="0" bIns="0" rtlCol="0" anchor="ctr"/>
          <a:lstStyle/>
          <a:p>
            <a:pPr marL="0" indent="0" algn="r">
              <a:buNone/>
            </a:pPr>
            <a:r>
              <a:rPr lang="en-US" sz="900" dirty="0">
                <a:solidFill>
                  <a:srgbClr val="8A93A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1A45"/>
        </a:solidFill>
        <a:effectLst/>
      </p:bgPr>
    </p:bg>
    <p:spTree>
      <p:nvGrpSpPr>
        <p:cNvPr id="1" name=""/>
        <p:cNvGrpSpPr/>
        <p:nvPr/>
      </p:nvGrpSpPr>
      <p:grpSpPr>
        <a:xfrm>
          <a:off x="0" y="0"/>
          <a:ext cx="0" cy="0"/>
          <a:chOff x="0" y="0"/>
          <a:chExt cx="0" cy="0"/>
        </a:xfrm>
      </p:grpSpPr>
      <p:sp>
        <p:nvSpPr>
          <p:cNvPr id="2" name="Text 0"/>
          <p:cNvSpPr/>
          <p:nvPr/>
        </p:nvSpPr>
        <p:spPr>
          <a:xfrm>
            <a:off x="640080" y="502920"/>
            <a:ext cx="7315200" cy="457200"/>
          </a:xfrm>
          <a:prstGeom prst="rect">
            <a:avLst/>
          </a:prstGeom>
          <a:noFill/>
          <a:ln/>
        </p:spPr>
        <p:txBody>
          <a:bodyPr wrap="square" lIns="0" tIns="0" rIns="0" bIns="0" rtlCol="0" anchor="ctr"/>
          <a:lstStyle/>
          <a:p>
            <a:pPr marL="0" indent="0">
              <a:buNone/>
            </a:pPr>
            <a:r>
              <a:rPr lang="en-US" sz="1300" b="1" kern="0" spc="300" dirty="0">
                <a:solidFill>
                  <a:srgbClr val="C99B4A"/>
                </a:solidFill>
                <a:latin typeface="Calibri" pitchFamily="34" charset="0"/>
                <a:ea typeface="Calibri" pitchFamily="34" charset="-122"/>
                <a:cs typeface="Calibri" pitchFamily="34" charset="-120"/>
              </a:rPr>
              <a:t>CONCLUSION</a:t>
            </a:r>
            <a:endParaRPr lang="en-US" sz="1300" dirty="0"/>
          </a:p>
        </p:txBody>
      </p:sp>
      <p:sp>
        <p:nvSpPr>
          <p:cNvPr id="3" name="Shape 1"/>
          <p:cNvSpPr/>
          <p:nvPr/>
        </p:nvSpPr>
        <p:spPr>
          <a:xfrm>
            <a:off x="824332" y="1417320"/>
            <a:ext cx="1874520" cy="960120"/>
          </a:xfrm>
          <a:prstGeom prst="roundRect">
            <a:avLst>
              <a:gd name="adj" fmla="val 6667"/>
            </a:avLst>
          </a:prstGeom>
          <a:solidFill>
            <a:srgbClr val="232A5C"/>
          </a:solidFill>
          <a:ln w="12700">
            <a:solidFill>
              <a:srgbClr val="CADCFC"/>
            </a:solidFill>
            <a:prstDash val="solid"/>
          </a:ln>
        </p:spPr>
        <p:txBody>
          <a:bodyPr/>
          <a:lstStyle/>
          <a:p>
            <a:endParaRPr lang="en-IN"/>
          </a:p>
        </p:txBody>
      </p:sp>
      <p:sp>
        <p:nvSpPr>
          <p:cNvPr id="4" name="Text 2"/>
          <p:cNvSpPr/>
          <p:nvPr/>
        </p:nvSpPr>
        <p:spPr>
          <a:xfrm>
            <a:off x="879196" y="1417320"/>
            <a:ext cx="1764792" cy="96012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RAW DATA</a:t>
            </a:r>
            <a:endParaRPr lang="en-US" sz="1100" dirty="0"/>
          </a:p>
        </p:txBody>
      </p:sp>
      <p:sp>
        <p:nvSpPr>
          <p:cNvPr id="5" name="Text 3"/>
          <p:cNvSpPr/>
          <p:nvPr/>
        </p:nvSpPr>
        <p:spPr>
          <a:xfrm>
            <a:off x="2698852" y="1417320"/>
            <a:ext cx="292608" cy="960120"/>
          </a:xfrm>
          <a:prstGeom prst="rect">
            <a:avLst/>
          </a:prstGeom>
          <a:noFill/>
          <a:ln/>
        </p:spPr>
        <p:txBody>
          <a:bodyPr wrap="square" lIns="0" tIns="0" rIns="0" bIns="0" rtlCol="0" anchor="ctr"/>
          <a:lstStyle/>
          <a:p>
            <a:pPr marL="0" indent="0" algn="ctr">
              <a:buNone/>
            </a:pPr>
            <a:r>
              <a:rPr lang="en-US" sz="1600" b="1" dirty="0">
                <a:solidFill>
                  <a:srgbClr val="C99B4A"/>
                </a:solidFill>
              </a:rPr>
              <a:t>→</a:t>
            </a:r>
            <a:endParaRPr lang="en-US" sz="1600" dirty="0"/>
          </a:p>
        </p:txBody>
      </p:sp>
      <p:sp>
        <p:nvSpPr>
          <p:cNvPr id="6" name="Shape 4"/>
          <p:cNvSpPr/>
          <p:nvPr/>
        </p:nvSpPr>
        <p:spPr>
          <a:xfrm>
            <a:off x="2991460" y="1417320"/>
            <a:ext cx="1874520" cy="960120"/>
          </a:xfrm>
          <a:prstGeom prst="roundRect">
            <a:avLst>
              <a:gd name="adj" fmla="val 6667"/>
            </a:avLst>
          </a:prstGeom>
          <a:solidFill>
            <a:srgbClr val="232A5C"/>
          </a:solidFill>
          <a:ln w="12700">
            <a:solidFill>
              <a:srgbClr val="CADCFC"/>
            </a:solidFill>
            <a:prstDash val="solid"/>
          </a:ln>
        </p:spPr>
        <p:txBody>
          <a:bodyPr/>
          <a:lstStyle/>
          <a:p>
            <a:endParaRPr lang="en-IN"/>
          </a:p>
        </p:txBody>
      </p:sp>
      <p:sp>
        <p:nvSpPr>
          <p:cNvPr id="7" name="Text 5"/>
          <p:cNvSpPr/>
          <p:nvPr/>
        </p:nvSpPr>
        <p:spPr>
          <a:xfrm>
            <a:off x="3046324" y="1417320"/>
            <a:ext cx="1764792" cy="96012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CLAIMS</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PERFORMANCE</a:t>
            </a:r>
            <a:endParaRPr lang="en-US" sz="1100" dirty="0"/>
          </a:p>
        </p:txBody>
      </p:sp>
      <p:sp>
        <p:nvSpPr>
          <p:cNvPr id="8" name="Text 6"/>
          <p:cNvSpPr/>
          <p:nvPr/>
        </p:nvSpPr>
        <p:spPr>
          <a:xfrm>
            <a:off x="4865980" y="1417320"/>
            <a:ext cx="292608" cy="960120"/>
          </a:xfrm>
          <a:prstGeom prst="rect">
            <a:avLst/>
          </a:prstGeom>
          <a:noFill/>
          <a:ln/>
        </p:spPr>
        <p:txBody>
          <a:bodyPr wrap="square" lIns="0" tIns="0" rIns="0" bIns="0" rtlCol="0" anchor="ctr"/>
          <a:lstStyle/>
          <a:p>
            <a:pPr marL="0" indent="0" algn="ctr">
              <a:buNone/>
            </a:pPr>
            <a:r>
              <a:rPr lang="en-US" sz="1600" b="1" dirty="0">
                <a:solidFill>
                  <a:srgbClr val="C99B4A"/>
                </a:solidFill>
              </a:rPr>
              <a:t>→</a:t>
            </a:r>
            <a:endParaRPr lang="en-US" sz="1600" dirty="0"/>
          </a:p>
        </p:txBody>
      </p:sp>
      <p:sp>
        <p:nvSpPr>
          <p:cNvPr id="9" name="Shape 7"/>
          <p:cNvSpPr/>
          <p:nvPr/>
        </p:nvSpPr>
        <p:spPr>
          <a:xfrm>
            <a:off x="5158588" y="1417320"/>
            <a:ext cx="1874520" cy="960120"/>
          </a:xfrm>
          <a:prstGeom prst="roundRect">
            <a:avLst>
              <a:gd name="adj" fmla="val 6667"/>
            </a:avLst>
          </a:prstGeom>
          <a:solidFill>
            <a:srgbClr val="232A5C"/>
          </a:solidFill>
          <a:ln w="12700">
            <a:solidFill>
              <a:srgbClr val="CADCFC"/>
            </a:solidFill>
            <a:prstDash val="solid"/>
          </a:ln>
        </p:spPr>
        <p:txBody>
          <a:bodyPr/>
          <a:lstStyle/>
          <a:p>
            <a:endParaRPr lang="en-IN"/>
          </a:p>
        </p:txBody>
      </p:sp>
      <p:sp>
        <p:nvSpPr>
          <p:cNvPr id="10" name="Text 8"/>
          <p:cNvSpPr/>
          <p:nvPr/>
        </p:nvSpPr>
        <p:spPr>
          <a:xfrm>
            <a:off x="5213452" y="1417320"/>
            <a:ext cx="1764792" cy="96012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FINANCIAL</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IMPACT</a:t>
            </a:r>
            <a:endParaRPr lang="en-US" sz="1100" dirty="0"/>
          </a:p>
        </p:txBody>
      </p:sp>
      <p:sp>
        <p:nvSpPr>
          <p:cNvPr id="11" name="Text 9"/>
          <p:cNvSpPr/>
          <p:nvPr/>
        </p:nvSpPr>
        <p:spPr>
          <a:xfrm>
            <a:off x="7033108" y="1417320"/>
            <a:ext cx="292608" cy="960120"/>
          </a:xfrm>
          <a:prstGeom prst="rect">
            <a:avLst/>
          </a:prstGeom>
          <a:noFill/>
          <a:ln/>
        </p:spPr>
        <p:txBody>
          <a:bodyPr wrap="square" lIns="0" tIns="0" rIns="0" bIns="0" rtlCol="0" anchor="ctr"/>
          <a:lstStyle/>
          <a:p>
            <a:pPr marL="0" indent="0" algn="ctr">
              <a:buNone/>
            </a:pPr>
            <a:r>
              <a:rPr lang="en-US" sz="1600" b="1" dirty="0">
                <a:solidFill>
                  <a:srgbClr val="C99B4A"/>
                </a:solidFill>
              </a:rPr>
              <a:t>→</a:t>
            </a:r>
            <a:endParaRPr lang="en-US" sz="1600" dirty="0"/>
          </a:p>
        </p:txBody>
      </p:sp>
      <p:sp>
        <p:nvSpPr>
          <p:cNvPr id="12" name="Shape 10"/>
          <p:cNvSpPr/>
          <p:nvPr/>
        </p:nvSpPr>
        <p:spPr>
          <a:xfrm>
            <a:off x="7325716" y="1417320"/>
            <a:ext cx="1874520" cy="960120"/>
          </a:xfrm>
          <a:prstGeom prst="roundRect">
            <a:avLst>
              <a:gd name="adj" fmla="val 6667"/>
            </a:avLst>
          </a:prstGeom>
          <a:solidFill>
            <a:srgbClr val="232A5C"/>
          </a:solidFill>
          <a:ln w="12700">
            <a:solidFill>
              <a:srgbClr val="CADCFC"/>
            </a:solidFill>
            <a:prstDash val="solid"/>
          </a:ln>
        </p:spPr>
        <p:txBody>
          <a:bodyPr/>
          <a:lstStyle/>
          <a:p>
            <a:endParaRPr lang="en-IN"/>
          </a:p>
        </p:txBody>
      </p:sp>
      <p:sp>
        <p:nvSpPr>
          <p:cNvPr id="13" name="Text 11"/>
          <p:cNvSpPr/>
          <p:nvPr/>
        </p:nvSpPr>
        <p:spPr>
          <a:xfrm>
            <a:off x="7380580" y="1417320"/>
            <a:ext cx="1764792" cy="96012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RISK &amp;</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OPERATIONS</a:t>
            </a:r>
            <a:endParaRPr lang="en-US" sz="1100" dirty="0"/>
          </a:p>
        </p:txBody>
      </p:sp>
      <p:sp>
        <p:nvSpPr>
          <p:cNvPr id="14" name="Text 12"/>
          <p:cNvSpPr/>
          <p:nvPr/>
        </p:nvSpPr>
        <p:spPr>
          <a:xfrm>
            <a:off x="9200236" y="1417320"/>
            <a:ext cx="292608" cy="960120"/>
          </a:xfrm>
          <a:prstGeom prst="rect">
            <a:avLst/>
          </a:prstGeom>
          <a:noFill/>
          <a:ln/>
        </p:spPr>
        <p:txBody>
          <a:bodyPr wrap="square" lIns="0" tIns="0" rIns="0" bIns="0" rtlCol="0" anchor="ctr"/>
          <a:lstStyle/>
          <a:p>
            <a:pPr marL="0" indent="0" algn="ctr">
              <a:buNone/>
            </a:pPr>
            <a:r>
              <a:rPr lang="en-US" sz="1600" b="1" dirty="0">
                <a:solidFill>
                  <a:srgbClr val="C99B4A"/>
                </a:solidFill>
              </a:rPr>
              <a:t>→</a:t>
            </a:r>
            <a:endParaRPr lang="en-US" sz="1600" dirty="0"/>
          </a:p>
        </p:txBody>
      </p:sp>
      <p:sp>
        <p:nvSpPr>
          <p:cNvPr id="15" name="Shape 13"/>
          <p:cNvSpPr/>
          <p:nvPr/>
        </p:nvSpPr>
        <p:spPr>
          <a:xfrm>
            <a:off x="9492844" y="1417320"/>
            <a:ext cx="1874520" cy="960120"/>
          </a:xfrm>
          <a:prstGeom prst="roundRect">
            <a:avLst>
              <a:gd name="adj" fmla="val 6667"/>
            </a:avLst>
          </a:prstGeom>
          <a:solidFill>
            <a:srgbClr val="C99B4A"/>
          </a:solidFill>
          <a:ln w="12700">
            <a:solidFill>
              <a:srgbClr val="C99B4A"/>
            </a:solidFill>
            <a:prstDash val="solid"/>
          </a:ln>
        </p:spPr>
        <p:txBody>
          <a:bodyPr/>
          <a:lstStyle/>
          <a:p>
            <a:endParaRPr lang="en-IN"/>
          </a:p>
        </p:txBody>
      </p:sp>
      <p:sp>
        <p:nvSpPr>
          <p:cNvPr id="16" name="Text 14"/>
          <p:cNvSpPr/>
          <p:nvPr/>
        </p:nvSpPr>
        <p:spPr>
          <a:xfrm>
            <a:off x="9547708" y="1417320"/>
            <a:ext cx="1764792" cy="960120"/>
          </a:xfrm>
          <a:prstGeom prst="rect">
            <a:avLst/>
          </a:prstGeom>
          <a:noFill/>
          <a:ln/>
        </p:spPr>
        <p:txBody>
          <a:bodyPr wrap="square" lIns="0" tIns="0" rIns="0" bIns="0" rtlCol="0" anchor="ctr"/>
          <a:lstStyle/>
          <a:p>
            <a:pPr marL="0" indent="0" algn="ctr">
              <a:lnSpc>
                <a:spcPct val="100000"/>
              </a:lnSpc>
              <a:buNone/>
            </a:pPr>
            <a:r>
              <a:rPr lang="en-US" sz="1100" b="1" dirty="0">
                <a:solidFill>
                  <a:srgbClr val="141A45"/>
                </a:solidFill>
                <a:latin typeface="Calibri" pitchFamily="34" charset="0"/>
                <a:ea typeface="Calibri" pitchFamily="34" charset="-122"/>
                <a:cs typeface="Calibri" pitchFamily="34" charset="-120"/>
              </a:rPr>
              <a:t>ACTIONABLE</a:t>
            </a:r>
            <a:endParaRPr lang="en-US" sz="1100" dirty="0"/>
          </a:p>
          <a:p>
            <a:pPr marL="0" indent="0" algn="ctr">
              <a:lnSpc>
                <a:spcPct val="100000"/>
              </a:lnSpc>
              <a:buNone/>
            </a:pPr>
            <a:r>
              <a:rPr lang="en-US" sz="1100" b="1" dirty="0">
                <a:solidFill>
                  <a:srgbClr val="141A45"/>
                </a:solidFill>
                <a:latin typeface="Calibri" pitchFamily="34" charset="0"/>
                <a:ea typeface="Calibri" pitchFamily="34" charset="-122"/>
                <a:cs typeface="Calibri" pitchFamily="34" charset="-120"/>
              </a:rPr>
              <a:t>INSIGHTS</a:t>
            </a:r>
            <a:endParaRPr lang="en-US" sz="1100" dirty="0"/>
          </a:p>
        </p:txBody>
      </p:sp>
      <p:sp>
        <p:nvSpPr>
          <p:cNvPr id="17" name="Shape 15"/>
          <p:cNvSpPr/>
          <p:nvPr/>
        </p:nvSpPr>
        <p:spPr>
          <a:xfrm>
            <a:off x="1280160" y="3108960"/>
            <a:ext cx="9601200" cy="1920240"/>
          </a:xfrm>
          <a:prstGeom prst="roundRect">
            <a:avLst>
              <a:gd name="adj" fmla="val 3810"/>
            </a:avLst>
          </a:prstGeom>
          <a:solidFill>
            <a:srgbClr val="1A2154"/>
          </a:solidFill>
          <a:ln w="12700">
            <a:solidFill>
              <a:srgbClr val="2A335F"/>
            </a:solidFill>
            <a:prstDash val="solid"/>
          </a:ln>
        </p:spPr>
        <p:txBody>
          <a:bodyPr/>
          <a:lstStyle/>
          <a:p>
            <a:endParaRPr lang="en-IN"/>
          </a:p>
        </p:txBody>
      </p:sp>
      <p:sp>
        <p:nvSpPr>
          <p:cNvPr id="18" name="Text 16"/>
          <p:cNvSpPr/>
          <p:nvPr/>
        </p:nvSpPr>
        <p:spPr>
          <a:xfrm>
            <a:off x="1600200" y="3246120"/>
            <a:ext cx="8961120" cy="1645920"/>
          </a:xfrm>
          <a:prstGeom prst="rect">
            <a:avLst/>
          </a:prstGeom>
          <a:noFill/>
          <a:ln/>
        </p:spPr>
        <p:txBody>
          <a:bodyPr wrap="square" lIns="0" tIns="0" rIns="0" bIns="0" rtlCol="0" anchor="ctr"/>
          <a:lstStyle/>
          <a:p>
            <a:pPr marL="0" indent="0" algn="ctr">
              <a:lnSpc>
                <a:spcPct val="125000"/>
              </a:lnSpc>
              <a:buNone/>
            </a:pPr>
            <a:r>
              <a:rPr lang="en-US" sz="1900" b="1" i="1" dirty="0">
                <a:solidFill>
                  <a:srgbClr val="FFFFFF"/>
                </a:solidFill>
                <a:latin typeface="Cambria" pitchFamily="34" charset="0"/>
                <a:ea typeface="Cambria" pitchFamily="34" charset="-122"/>
                <a:cs typeface="Cambria" pitchFamily="34" charset="-120"/>
              </a:rPr>
              <a:t>“The dashboard transforms insurance claims data into an interactive decision-support tool by connecting claims performance, financial exposure, and risk analysis in one report.”</a:t>
            </a:r>
            <a:endParaRPr lang="en-US" sz="1900" dirty="0"/>
          </a:p>
        </p:txBody>
      </p:sp>
      <p:sp>
        <p:nvSpPr>
          <p:cNvPr id="19" name="Text 17"/>
          <p:cNvSpPr/>
          <p:nvPr/>
        </p:nvSpPr>
        <p:spPr>
          <a:xfrm>
            <a:off x="640080" y="6309360"/>
            <a:ext cx="10972800" cy="320040"/>
          </a:xfrm>
          <a:prstGeom prst="rect">
            <a:avLst/>
          </a:prstGeom>
          <a:noFill/>
          <a:ln/>
        </p:spPr>
        <p:txBody>
          <a:bodyPr wrap="square" lIns="0" tIns="0" rIns="0" bIns="0" rtlCol="0" anchor="ctr"/>
          <a:lstStyle/>
          <a:p>
            <a:pPr marL="0" indent="0" algn="ctr">
              <a:buNone/>
            </a:pPr>
            <a:r>
              <a:rPr lang="en-US" sz="1000" dirty="0">
                <a:solidFill>
                  <a:srgbClr val="8A93A8"/>
                </a:solidFill>
                <a:latin typeface="Calibri" pitchFamily="34" charset="0"/>
                <a:ea typeface="Calibri" pitchFamily="34" charset="-122"/>
                <a:cs typeface="Calibri" pitchFamily="34" charset="-120"/>
              </a:rPr>
              <a:t>Sukannia Suresh  ·  Insurance Claims Analysis Dashboard  ·  Power BI, DAX, Power Query, Data Modeling</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2E4F"/>
        </a:solidFill>
        <a:effectLst/>
      </p:bgPr>
    </p:bg>
    <p:spTree>
      <p:nvGrpSpPr>
        <p:cNvPr id="1" name=""/>
        <p:cNvGrpSpPr/>
        <p:nvPr/>
      </p:nvGrpSpPr>
      <p:grpSpPr>
        <a:xfrm>
          <a:off x="0" y="0"/>
          <a:ext cx="0" cy="0"/>
          <a:chOff x="0" y="0"/>
          <a:chExt cx="0" cy="0"/>
        </a:xfrm>
      </p:grpSpPr>
      <p:sp>
        <p:nvSpPr>
          <p:cNvPr id="2" name="Shape 0"/>
          <p:cNvSpPr/>
          <p:nvPr/>
        </p:nvSpPr>
        <p:spPr>
          <a:xfrm>
            <a:off x="-1463040" y="-1463040"/>
            <a:ext cx="3657600" cy="3657600"/>
          </a:xfrm>
          <a:prstGeom prst="ellipse">
            <a:avLst/>
          </a:prstGeom>
          <a:solidFill>
            <a:srgbClr val="12385C">
              <a:alpha val="4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822960" y="2651760"/>
            <a:ext cx="9144000" cy="9144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Thank You</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822960" y="3566160"/>
            <a:ext cx="91440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FBFDD"/>
                </a:solidFill>
                <a:effectLst/>
                <a:uLnTx/>
                <a:uFillTx/>
                <a:latin typeface="Calibri" pitchFamily="34" charset="0"/>
                <a:ea typeface="Calibri" pitchFamily="34" charset="-122"/>
                <a:cs typeface="Calibri" pitchFamily="34" charset="-120"/>
              </a:rPr>
              <a:t>Questions &amp; Discussion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868680" y="4251960"/>
            <a:ext cx="502920" cy="54864"/>
          </a:xfrm>
          <a:prstGeom prst="rect">
            <a:avLst/>
          </a:prstGeom>
          <a:solidFill>
            <a:srgbClr val="5FC2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p:nvPr/>
        </p:nvSpPr>
        <p:spPr>
          <a:xfrm>
            <a:off x="457200" y="6473952"/>
            <a:ext cx="7315200" cy="274320"/>
          </a:xfrm>
          <a:prstGeom prst="rect">
            <a:avLst/>
          </a:prstGeom>
          <a:noFill/>
          <a:ln/>
        </p:spPr>
        <p:txBody>
          <a:bodyPr wrap="square" rtlCol="0" anchor="ctr"/>
          <a:lstStyle/>
          <a:p>
            <a:r>
              <a:rPr lang="en-US" sz="900" i="1" dirty="0">
                <a:solidFill>
                  <a:srgbClr val="8A93A8"/>
                </a:solidFill>
                <a:latin typeface="Calibri" pitchFamily="34" charset="0"/>
                <a:ea typeface="Calibri" pitchFamily="34" charset="-122"/>
                <a:cs typeface="Calibri" pitchFamily="34" charset="-120"/>
              </a:rPr>
              <a:t>INSURANCE CLAIMS ANALYSIS DASHBOARD</a:t>
            </a:r>
            <a:endParaRPr lang="en-US" sz="900" dirty="0"/>
          </a:p>
        </p:txBody>
      </p:sp>
      <p:sp>
        <p:nvSpPr>
          <p:cNvPr id="8" name="Text 5"/>
          <p:cNvSpPr/>
          <p:nvPr/>
        </p:nvSpPr>
        <p:spPr>
          <a:xfrm>
            <a:off x="11274552" y="6473952"/>
            <a:ext cx="45720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FBFDD"/>
                </a:solidFill>
                <a:effectLst/>
                <a:uLnTx/>
                <a:uFillTx/>
                <a:latin typeface="Calibri" pitchFamily="34" charset="0"/>
                <a:ea typeface="Calibri" pitchFamily="34" charset="-122"/>
                <a:cs typeface="Calibri" pitchFamily="34" charset="-120"/>
              </a:rPr>
              <a:t>15</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560</TotalTime>
  <Words>4225</Words>
  <Application>Microsoft Office PowerPoint</Application>
  <PresentationFormat>Widescreen</PresentationFormat>
  <Paragraphs>349</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sukannia suresh</cp:lastModifiedBy>
  <cp:revision>1</cp:revision>
  <dcterms:created xsi:type="dcterms:W3CDTF">2026-08-18T09:48:50Z</dcterms:created>
  <dcterms:modified xsi:type="dcterms:W3CDTF">2026-08-21T09:42:29Z</dcterms:modified>
</cp:coreProperties>
</file>