
<file path=[Content_Types].xml><?xml version="1.0" encoding="utf-8"?>
<Types xmlns="http://schemas.openxmlformats.org/package/2006/content-types">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4.xml" ContentType="application/vnd.openxmlformats-officedocument.drawingml.chart+xml"/>
  <Override PartName="/ppt/charts/chart5.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3" r:id="rId6"/>
    <p:sldId id="260" r:id="rId7"/>
    <p:sldId id="261" r:id="rId8"/>
    <p:sldId id="262" r:id="rId9"/>
    <p:sldId id="264" r:id="rId10"/>
    <p:sldId id="265" r:id="rId11"/>
    <p:sldId id="266" r:id="rId12"/>
    <p:sldId id="267" r:id="rId13"/>
    <p:sldId id="268" r:id="rId14"/>
    <p:sldId id="271"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4FEE3E-C29B-40EC-88BD-207484233B9F}" v="6" dt="2026-08-20T15:20:44.22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10"/>
  </p:normalViewPr>
  <p:slideViewPr>
    <p:cSldViewPr snapToGrid="0" snapToObjects="1">
      <p:cViewPr varScale="1">
        <p:scale>
          <a:sx n="74" d="100"/>
          <a:sy n="74" d="100"/>
        </p:scale>
        <p:origin x="640" y="8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kannia suresh" userId="aa04e99e5b5ac85d" providerId="LiveId" clId="{E9209F09-C420-49D6-9031-371A518D908A}"/>
    <pc:docChg chg="addSld delSld modSld sldOrd">
      <pc:chgData name="sukannia suresh" userId="aa04e99e5b5ac85d" providerId="LiveId" clId="{E9209F09-C420-49D6-9031-371A518D908A}" dt="2026-08-20T15:20:44.223" v="16"/>
      <pc:docMkLst>
        <pc:docMk/>
      </pc:docMkLst>
      <pc:sldChg chg="addSp delSp modSp mod">
        <pc:chgData name="sukannia suresh" userId="aa04e99e5b5ac85d" providerId="LiveId" clId="{E9209F09-C420-49D6-9031-371A518D908A}" dt="2026-08-20T15:19:57.363" v="15" actId="1076"/>
        <pc:sldMkLst>
          <pc:docMk/>
          <pc:sldMk cId="0" sldId="256"/>
        </pc:sldMkLst>
        <pc:spChg chg="mod">
          <ac:chgData name="sukannia suresh" userId="aa04e99e5b5ac85d" providerId="LiveId" clId="{E9209F09-C420-49D6-9031-371A518D908A}" dt="2026-08-20T15:19:53.311" v="14" actId="1076"/>
          <ac:spMkLst>
            <pc:docMk/>
            <pc:sldMk cId="0" sldId="256"/>
            <ac:spMk id="8" creationId="{00000000-0000-0000-0000-000000000000}"/>
          </ac:spMkLst>
        </pc:spChg>
        <pc:spChg chg="add del mod">
          <ac:chgData name="sukannia suresh" userId="aa04e99e5b5ac85d" providerId="LiveId" clId="{E9209F09-C420-49D6-9031-371A518D908A}" dt="2026-08-20T15:19:19.068" v="9"/>
          <ac:spMkLst>
            <pc:docMk/>
            <pc:sldMk cId="0" sldId="256"/>
            <ac:spMk id="10" creationId="{37B36F56-19C2-D5EC-A36C-7199B2249295}"/>
          </ac:spMkLst>
        </pc:spChg>
        <pc:spChg chg="add mod">
          <ac:chgData name="sukannia suresh" userId="aa04e99e5b5ac85d" providerId="LiveId" clId="{E9209F09-C420-49D6-9031-371A518D908A}" dt="2026-08-20T15:19:57.363" v="15" actId="1076"/>
          <ac:spMkLst>
            <pc:docMk/>
            <pc:sldMk cId="0" sldId="256"/>
            <ac:spMk id="13" creationId="{E925A42B-C12C-044E-DDEA-0FFD373BC42F}"/>
          </ac:spMkLst>
        </pc:spChg>
      </pc:sldChg>
      <pc:sldChg chg="ord">
        <pc:chgData name="sukannia suresh" userId="aa04e99e5b5ac85d" providerId="LiveId" clId="{E9209F09-C420-49D6-9031-371A518D908A}" dt="2026-08-16T09:24:58.879" v="1"/>
        <pc:sldMkLst>
          <pc:docMk/>
          <pc:sldMk cId="0" sldId="263"/>
        </pc:sldMkLst>
      </pc:sldChg>
      <pc:sldChg chg="new del">
        <pc:chgData name="sukannia suresh" userId="aa04e99e5b5ac85d" providerId="LiveId" clId="{E9209F09-C420-49D6-9031-371A518D908A}" dt="2026-08-20T14:59:06.566" v="5" actId="2696"/>
        <pc:sldMkLst>
          <pc:docMk/>
          <pc:sldMk cId="1514642354" sldId="269"/>
        </pc:sldMkLst>
      </pc:sldChg>
      <pc:sldChg chg="add del setBg">
        <pc:chgData name="sukannia suresh" userId="aa04e99e5b5ac85d" providerId="LiveId" clId="{E9209F09-C420-49D6-9031-371A518D908A}" dt="2026-08-20T14:59:09.360" v="6" actId="2696"/>
        <pc:sldMkLst>
          <pc:docMk/>
          <pc:sldMk cId="0" sldId="270"/>
        </pc:sldMkLst>
      </pc:sldChg>
      <pc:sldChg chg="modSp add">
        <pc:chgData name="sukannia suresh" userId="aa04e99e5b5ac85d" providerId="LiveId" clId="{E9209F09-C420-49D6-9031-371A518D908A}" dt="2026-08-20T15:20:44.223" v="16"/>
        <pc:sldMkLst>
          <pc:docMk/>
          <pc:sldMk cId="0" sldId="271"/>
        </pc:sldMkLst>
        <pc:spChg chg="mod">
          <ac:chgData name="sukannia suresh" userId="aa04e99e5b5ac85d" providerId="LiveId" clId="{E9209F09-C420-49D6-9031-371A518D908A}" dt="2026-08-20T15:20:44.223" v="16"/>
          <ac:spMkLst>
            <pc:docMk/>
            <pc:sldMk cId="0" sldId="271"/>
            <ac:spMk id="7"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02840"/>
                </a:solidFill>
                <a:latin typeface="Arial"/>
              </a:defRPr>
            </a:pPr>
            <a:r>
              <a:rPr lang="en-IN" sz="1300" b="0" i="0" u="none" strike="noStrike">
                <a:solidFill>
                  <a:srgbClr val="202840"/>
                </a:solidFill>
                <a:latin typeface="Arial"/>
              </a:rPr>
              <a:t>Employees by Department</a:t>
            </a:r>
          </a:p>
        </c:rich>
      </c:tx>
      <c:overlay val="0"/>
    </c:title>
    <c:autoTitleDeleted val="0"/>
    <c:plotArea>
      <c:layout/>
      <c:barChart>
        <c:barDir val="bar"/>
        <c:grouping val="clustered"/>
        <c:varyColors val="0"/>
        <c:ser>
          <c:idx val="0"/>
          <c:order val="0"/>
          <c:tx>
            <c:strRef>
              <c:f>Sheet1!$B$1</c:f>
              <c:strCache>
                <c:ptCount val="1"/>
                <c:pt idx="0">
                  <c:v>Departments (headcount)</c:v>
                </c:pt>
              </c:strCache>
            </c:strRef>
          </c:tx>
          <c:spPr>
            <a:solidFill>
              <a:srgbClr val="1E2761"/>
            </a:solidFill>
            <a:effectLst/>
          </c:spPr>
          <c:invertIfNegative val="0"/>
          <c:dLbls>
            <c:numFmt formatCode="#,##0" sourceLinked="0"/>
            <c:spPr>
              <a:noFill/>
              <a:ln>
                <a:noFill/>
              </a:ln>
              <a:effectLst/>
            </c:spPr>
            <c:txPr>
              <a:bodyPr/>
              <a:lstStyle/>
              <a:p>
                <a:pPr>
                  <a:defRPr sz="1000" b="0" i="0" u="none" strike="noStrike">
                    <a:solidFill>
                      <a:srgbClr val="20284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IT</c:v>
                </c:pt>
                <c:pt idx="1">
                  <c:v>Operations</c:v>
                </c:pt>
                <c:pt idx="2">
                  <c:v>Marketing</c:v>
                </c:pt>
                <c:pt idx="3">
                  <c:v>Sales</c:v>
                </c:pt>
                <c:pt idx="4">
                  <c:v>Customer Support</c:v>
                </c:pt>
                <c:pt idx="5">
                  <c:v>Finance</c:v>
                </c:pt>
              </c:strCache>
            </c:strRef>
          </c:cat>
          <c:val>
            <c:numRef>
              <c:f>Sheet1!$B$2:$B$7</c:f>
              <c:numCache>
                <c:formatCode>General</c:formatCode>
                <c:ptCount val="6"/>
                <c:pt idx="0">
                  <c:v>375</c:v>
                </c:pt>
                <c:pt idx="1">
                  <c:v>369</c:v>
                </c:pt>
                <c:pt idx="2">
                  <c:v>367</c:v>
                </c:pt>
                <c:pt idx="3">
                  <c:v>367</c:v>
                </c:pt>
                <c:pt idx="4">
                  <c:v>350</c:v>
                </c:pt>
                <c:pt idx="5">
                  <c:v>340</c:v>
                </c:pt>
              </c:numCache>
            </c:numRef>
          </c:val>
          <c:extLst>
            <c:ext xmlns:c16="http://schemas.microsoft.com/office/drawing/2014/chart" uri="{C3380CC4-5D6E-409C-BE32-E72D297353CC}">
              <c16:uniqueId val="{00000000-F391-42A6-9D3A-E9338C880FCB}"/>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000" b="0" i="0" u="none" strike="noStrike">
                <a:solidFill>
                  <a:srgbClr val="6B7690"/>
                </a:solidFill>
                <a:latin typeface="Arial"/>
              </a:defRPr>
            </a:pPr>
            <a:endParaRPr lang="en-US"/>
          </a:p>
        </c:txPr>
        <c:crossAx val="2094734552"/>
        <c:crosses val="autoZero"/>
        <c:auto val="1"/>
        <c:lblAlgn val="ctr"/>
        <c:lblOffset val="100"/>
        <c:noMultiLvlLbl val="1"/>
      </c:catAx>
      <c:valAx>
        <c:axId val="2094734552"/>
        <c:scaling>
          <c:orientation val="minMax"/>
          <c:max val="400"/>
          <c:min val="0"/>
        </c:scaling>
        <c:delete val="0"/>
        <c:axPos val="b"/>
        <c:majorGridlines>
          <c:spPr>
            <a:ln w="9525" cap="flat">
              <a:solidFill>
                <a:srgbClr val="E4E8F2"/>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000" b="0" i="0" u="none" strike="noStrike">
                <a:solidFill>
                  <a:srgbClr val="6B769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02840"/>
                </a:solidFill>
                <a:latin typeface="Arial"/>
              </a:defRPr>
            </a:pPr>
            <a:r>
              <a:rPr lang="en-IN" sz="1300" b="0" i="0" u="none" strike="noStrike">
                <a:solidFill>
                  <a:srgbClr val="202840"/>
                </a:solidFill>
                <a:latin typeface="Arial"/>
              </a:rPr>
              <a:t>Employment Type (Total: 2,500)</a:t>
            </a:r>
          </a:p>
        </c:rich>
      </c:tx>
      <c:overlay val="0"/>
    </c:title>
    <c:autoTitleDeleted val="0"/>
    <c:plotArea>
      <c:layout/>
      <c:pieChart>
        <c:varyColors val="1"/>
        <c:ser>
          <c:idx val="0"/>
          <c:order val="0"/>
          <c:tx>
            <c:strRef>
              <c:f>Sheet1!$B$1</c:f>
              <c:strCache>
                <c:ptCount val="1"/>
                <c:pt idx="0">
                  <c:v>Employment Type</c:v>
                </c:pt>
              </c:strCache>
            </c:strRef>
          </c:tx>
          <c:spPr>
            <a:solidFill>
              <a:schemeClr val="accent1"/>
            </a:solidFill>
            <a:ln w="9525" cap="flat">
              <a:solidFill>
                <a:srgbClr val="F9F9F9"/>
              </a:solidFill>
              <a:prstDash val="solid"/>
              <a:round/>
            </a:ln>
            <a:effectLst/>
          </c:spPr>
          <c:dPt>
            <c:idx val="0"/>
            <c:bubble3D val="0"/>
            <c:spPr>
              <a:solidFill>
                <a:srgbClr val="1E2761"/>
              </a:solidFill>
              <a:effectLst/>
            </c:spPr>
            <c:extLst>
              <c:ext xmlns:c16="http://schemas.microsoft.com/office/drawing/2014/chart" uri="{C3380CC4-5D6E-409C-BE32-E72D297353CC}">
                <c16:uniqueId val="{00000001-493B-4499-8A2B-CBB03C218E1D}"/>
              </c:ext>
            </c:extLst>
          </c:dPt>
          <c:dPt>
            <c:idx val="1"/>
            <c:bubble3D val="0"/>
            <c:spPr>
              <a:solidFill>
                <a:srgbClr val="2F8F9D"/>
              </a:solidFill>
              <a:effectLst/>
            </c:spPr>
            <c:extLst>
              <c:ext xmlns:c16="http://schemas.microsoft.com/office/drawing/2014/chart" uri="{C3380CC4-5D6E-409C-BE32-E72D297353CC}">
                <c16:uniqueId val="{00000003-493B-4499-8A2B-CBB03C218E1D}"/>
              </c:ext>
            </c:extLst>
          </c:dPt>
          <c:dPt>
            <c:idx val="2"/>
            <c:bubble3D val="0"/>
            <c:spPr>
              <a:solidFill>
                <a:srgbClr val="CADCFC"/>
              </a:solidFill>
              <a:effectLst/>
            </c:spPr>
            <c:extLst>
              <c:ext xmlns:c16="http://schemas.microsoft.com/office/drawing/2014/chart" uri="{C3380CC4-5D6E-409C-BE32-E72D297353CC}">
                <c16:uniqueId val="{00000005-493B-4499-8A2B-CBB03C218E1D}"/>
              </c:ext>
            </c:extLst>
          </c:dPt>
          <c:dLbls>
            <c:dLbl>
              <c:idx val="0"/>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493B-4499-8A2B-CBB03C218E1D}"/>
                </c:ext>
              </c:extLst>
            </c:dLbl>
            <c:dLbl>
              <c:idx val="1"/>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493B-4499-8A2B-CBB03C218E1D}"/>
                </c:ext>
              </c:extLst>
            </c:dLbl>
            <c:dLbl>
              <c:idx val="2"/>
              <c:numFmt formatCode="General"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493B-4499-8A2B-CBB03C218E1D}"/>
                </c:ext>
              </c:extLst>
            </c:dLbl>
            <c:numFmt formatCode="General" sourceLinked="0"/>
            <c:spPr>
              <a:noFill/>
              <a:ln>
                <a:noFill/>
              </a:ln>
              <a:effectLst/>
            </c:spPr>
            <c:txPr>
              <a:bodyPr/>
              <a:lstStyle/>
              <a:p>
                <a:pPr>
                  <a:defRPr sz="1800" b="0" i="0" u="none" strike="noStrike">
                    <a:solidFill>
                      <a:srgbClr val="000000"/>
                    </a:solidFill>
                    <a:latin typeface="Arial"/>
                  </a:defRPr>
                </a:pPr>
                <a:endParaRPr lang="en-US"/>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Full-Time</c:v>
                </c:pt>
                <c:pt idx="1">
                  <c:v>Contract</c:v>
                </c:pt>
                <c:pt idx="2">
                  <c:v>Part-Time</c:v>
                </c:pt>
              </c:strCache>
            </c:strRef>
          </c:cat>
          <c:val>
            <c:numRef>
              <c:f>Sheet1!$B$2:$B$4</c:f>
              <c:numCache>
                <c:formatCode>General</c:formatCode>
                <c:ptCount val="3"/>
                <c:pt idx="0">
                  <c:v>863</c:v>
                </c:pt>
                <c:pt idx="1">
                  <c:v>829</c:v>
                </c:pt>
                <c:pt idx="2">
                  <c:v>808</c:v>
                </c:pt>
              </c:numCache>
            </c:numRef>
          </c:val>
          <c:extLst>
            <c:ext xmlns:c16="http://schemas.microsoft.com/office/drawing/2014/chart" uri="{C3380CC4-5D6E-409C-BE32-E72D297353CC}">
              <c16:uniqueId val="{00000006-493B-4499-8A2B-CBB03C218E1D}"/>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txPr>
        <a:bodyPr/>
        <a:lstStyle/>
        <a:p>
          <a:pPr>
            <a:defRPr sz="1000">
              <a:solidFill>
                <a:srgbClr val="202840"/>
              </a:solidFill>
            </a:defRPr>
          </a:pPr>
          <a:endParaRPr lang="en-US"/>
        </a:p>
      </c:txPr>
    </c:legend>
    <c:plotVisOnly val="1"/>
    <c:dispBlanksAs val="span"/>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Attrition %</c:v>
                </c:pt>
              </c:strCache>
            </c:strRef>
          </c:tx>
          <c:spPr>
            <a:solidFill>
              <a:srgbClr val="C0392B">
                <a:alpha val="100000"/>
              </a:srgbClr>
            </a:solidFill>
            <a:effectLst/>
          </c:spPr>
          <c:invertIfNegative val="0"/>
          <c:dPt>
            <c:idx val="0"/>
            <c:invertIfNegative val="0"/>
            <c:bubble3D val="0"/>
            <c:spPr>
              <a:solidFill>
                <a:srgbClr val="C0392B"/>
              </a:solidFill>
              <a:effectLst/>
            </c:spPr>
            <c:extLst>
              <c:ext xmlns:c16="http://schemas.microsoft.com/office/drawing/2014/chart" uri="{C3380CC4-5D6E-409C-BE32-E72D297353CC}">
                <c16:uniqueId val="{00000001-7D6D-4C79-9903-CCD765944513}"/>
              </c:ext>
            </c:extLst>
          </c:dPt>
          <c:dPt>
            <c:idx val="1"/>
            <c:invertIfNegative val="0"/>
            <c:bubble3D val="0"/>
            <c:spPr>
              <a:solidFill>
                <a:srgbClr val="1E2761"/>
              </a:solidFill>
              <a:effectLst/>
            </c:spPr>
            <c:extLst>
              <c:ext xmlns:c16="http://schemas.microsoft.com/office/drawing/2014/chart" uri="{C3380CC4-5D6E-409C-BE32-E72D297353CC}">
                <c16:uniqueId val="{00000003-7D6D-4C79-9903-CCD765944513}"/>
              </c:ext>
            </c:extLst>
          </c:dPt>
          <c:dPt>
            <c:idx val="2"/>
            <c:invertIfNegative val="0"/>
            <c:bubble3D val="0"/>
            <c:spPr>
              <a:solidFill>
                <a:srgbClr val="1E2761"/>
              </a:solidFill>
              <a:effectLst/>
            </c:spPr>
            <c:extLst>
              <c:ext xmlns:c16="http://schemas.microsoft.com/office/drawing/2014/chart" uri="{C3380CC4-5D6E-409C-BE32-E72D297353CC}">
                <c16:uniqueId val="{00000005-7D6D-4C79-9903-CCD765944513}"/>
              </c:ext>
            </c:extLst>
          </c:dPt>
          <c:dPt>
            <c:idx val="3"/>
            <c:invertIfNegative val="0"/>
            <c:bubble3D val="0"/>
            <c:spPr>
              <a:solidFill>
                <a:srgbClr val="1E2761"/>
              </a:solidFill>
              <a:effectLst/>
            </c:spPr>
            <c:extLst>
              <c:ext xmlns:c16="http://schemas.microsoft.com/office/drawing/2014/chart" uri="{C3380CC4-5D6E-409C-BE32-E72D297353CC}">
                <c16:uniqueId val="{00000007-7D6D-4C79-9903-CCD765944513}"/>
              </c:ext>
            </c:extLst>
          </c:dPt>
          <c:dPt>
            <c:idx val="4"/>
            <c:invertIfNegative val="0"/>
            <c:bubble3D val="0"/>
            <c:spPr>
              <a:solidFill>
                <a:srgbClr val="1E2761"/>
              </a:solidFill>
              <a:effectLst/>
            </c:spPr>
            <c:extLst>
              <c:ext xmlns:c16="http://schemas.microsoft.com/office/drawing/2014/chart" uri="{C3380CC4-5D6E-409C-BE32-E72D297353CC}">
                <c16:uniqueId val="{00000009-7D6D-4C79-9903-CCD765944513}"/>
              </c:ext>
            </c:extLst>
          </c:dPt>
          <c:dPt>
            <c:idx val="5"/>
            <c:invertIfNegative val="0"/>
            <c:bubble3D val="0"/>
            <c:spPr>
              <a:solidFill>
                <a:srgbClr val="1E2761"/>
              </a:solidFill>
              <a:effectLst/>
            </c:spPr>
            <c:extLst>
              <c:ext xmlns:c16="http://schemas.microsoft.com/office/drawing/2014/chart" uri="{C3380CC4-5D6E-409C-BE32-E72D297353CC}">
                <c16:uniqueId val="{0000000B-7D6D-4C79-9903-CCD765944513}"/>
              </c:ext>
            </c:extLst>
          </c:dPt>
          <c:dPt>
            <c:idx val="6"/>
            <c:invertIfNegative val="0"/>
            <c:bubble3D val="0"/>
            <c:spPr>
              <a:solidFill>
                <a:srgbClr val="2F8F9D"/>
              </a:solidFill>
              <a:effectLst/>
            </c:spPr>
            <c:extLst>
              <c:ext xmlns:c16="http://schemas.microsoft.com/office/drawing/2014/chart" uri="{C3380CC4-5D6E-409C-BE32-E72D297353CC}">
                <c16:uniqueId val="{0000000D-7D6D-4C79-9903-CCD765944513}"/>
              </c:ext>
            </c:extLst>
          </c:dPt>
          <c:dLbls>
            <c:numFmt formatCode="0.0&quot;%&quot;" sourceLinked="0"/>
            <c:spPr>
              <a:noFill/>
              <a:ln>
                <a:noFill/>
              </a:ln>
              <a:effectLst/>
            </c:spPr>
            <c:txPr>
              <a:bodyPr/>
              <a:lstStyle/>
              <a:p>
                <a:pPr>
                  <a:defRPr sz="1000" b="0" i="0" u="none" strike="noStrike">
                    <a:solidFill>
                      <a:srgbClr val="20284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Sales</c:v>
                </c:pt>
                <c:pt idx="1">
                  <c:v>Finance</c:v>
                </c:pt>
                <c:pt idx="2">
                  <c:v>HR</c:v>
                </c:pt>
                <c:pt idx="3">
                  <c:v>Customer Support</c:v>
                </c:pt>
                <c:pt idx="4">
                  <c:v>Operations</c:v>
                </c:pt>
                <c:pt idx="5">
                  <c:v>Marketing</c:v>
                </c:pt>
                <c:pt idx="6">
                  <c:v>IT</c:v>
                </c:pt>
              </c:strCache>
            </c:strRef>
          </c:cat>
          <c:val>
            <c:numRef>
              <c:f>Sheet1!$B$2:$B$8</c:f>
              <c:numCache>
                <c:formatCode>General</c:formatCode>
                <c:ptCount val="7"/>
                <c:pt idx="0">
                  <c:v>27.8</c:v>
                </c:pt>
                <c:pt idx="1">
                  <c:v>24.9</c:v>
                </c:pt>
                <c:pt idx="2">
                  <c:v>24.6</c:v>
                </c:pt>
                <c:pt idx="3">
                  <c:v>23.4</c:v>
                </c:pt>
                <c:pt idx="4">
                  <c:v>23.3</c:v>
                </c:pt>
                <c:pt idx="5">
                  <c:v>22.6</c:v>
                </c:pt>
                <c:pt idx="6">
                  <c:v>21.9</c:v>
                </c:pt>
              </c:numCache>
            </c:numRef>
          </c:val>
          <c:extLst>
            <c:ext xmlns:c16="http://schemas.microsoft.com/office/drawing/2014/chart" uri="{C3380CC4-5D6E-409C-BE32-E72D297353CC}">
              <c16:uniqueId val="{0000000E-7D6D-4C79-9903-CCD765944513}"/>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100" b="0" i="0" u="none" strike="noStrike">
                <a:solidFill>
                  <a:srgbClr val="6B7690"/>
                </a:solidFill>
                <a:latin typeface="Arial"/>
              </a:defRPr>
            </a:pPr>
            <a:endParaRPr lang="en-US"/>
          </a:p>
        </c:txPr>
        <c:crossAx val="2094734552"/>
        <c:crosses val="autoZero"/>
        <c:auto val="1"/>
        <c:lblAlgn val="ctr"/>
        <c:lblOffset val="100"/>
        <c:noMultiLvlLbl val="1"/>
      </c:catAx>
      <c:valAx>
        <c:axId val="2094734552"/>
        <c:scaling>
          <c:orientation val="minMax"/>
        </c:scaling>
        <c:delete val="0"/>
        <c:axPos val="b"/>
        <c:majorGridlines>
          <c:spPr>
            <a:ln w="9525" cap="flat">
              <a:solidFill>
                <a:srgbClr val="E4E8F2"/>
              </a:solidFill>
              <a:prstDash val="solid"/>
              <a:round/>
            </a:ln>
          </c:spPr>
        </c:majorGridlines>
        <c:numFmt formatCode="0&quot;%&quot;" sourceLinked="0"/>
        <c:majorTickMark val="out"/>
        <c:minorTickMark val="none"/>
        <c:tickLblPos val="low"/>
        <c:spPr>
          <a:ln w="12700" cap="flat">
            <a:solidFill>
              <a:srgbClr val="888888"/>
            </a:solidFill>
            <a:prstDash val="solid"/>
            <a:round/>
          </a:ln>
        </c:spPr>
        <c:txPr>
          <a:bodyPr/>
          <a:lstStyle/>
          <a:p>
            <a:pPr>
              <a:defRPr sz="1000" b="0" i="0" u="none" strike="noStrike">
                <a:solidFill>
                  <a:srgbClr val="6B769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02840"/>
                </a:solidFill>
                <a:latin typeface="Arial"/>
              </a:defRPr>
            </a:pPr>
            <a:r>
              <a:rPr lang="en-IN" sz="1300" b="0" i="0" u="none" strike="noStrike">
                <a:solidFill>
                  <a:srgbClr val="202840"/>
                </a:solidFill>
                <a:latin typeface="Arial"/>
              </a:rPr>
              <a:t>Performance Level Distribution</a:t>
            </a:r>
          </a:p>
        </c:rich>
      </c:tx>
      <c:overlay val="0"/>
    </c:title>
    <c:autoTitleDeleted val="0"/>
    <c:plotArea>
      <c:layout/>
      <c:pieChart>
        <c:varyColors val="1"/>
        <c:ser>
          <c:idx val="0"/>
          <c:order val="0"/>
          <c:tx>
            <c:strRef>
              <c:f>Sheet1!$B$1</c:f>
              <c:strCache>
                <c:ptCount val="1"/>
                <c:pt idx="0">
                  <c:v>Performance Level</c:v>
                </c:pt>
              </c:strCache>
            </c:strRef>
          </c:tx>
          <c:spPr>
            <a:solidFill>
              <a:schemeClr val="accent1"/>
            </a:solidFill>
            <a:ln w="9525" cap="flat">
              <a:solidFill>
                <a:srgbClr val="F9F9F9"/>
              </a:solidFill>
              <a:prstDash val="solid"/>
              <a:round/>
            </a:ln>
            <a:effectLst/>
          </c:spPr>
          <c:dPt>
            <c:idx val="0"/>
            <c:bubble3D val="0"/>
            <c:spPr>
              <a:solidFill>
                <a:srgbClr val="1E2761"/>
              </a:solidFill>
              <a:effectLst/>
            </c:spPr>
            <c:extLst>
              <c:ext xmlns:c16="http://schemas.microsoft.com/office/drawing/2014/chart" uri="{C3380CC4-5D6E-409C-BE32-E72D297353CC}">
                <c16:uniqueId val="{00000001-BCFB-497A-AB86-9B6181B67D54}"/>
              </c:ext>
            </c:extLst>
          </c:dPt>
          <c:dPt>
            <c:idx val="1"/>
            <c:bubble3D val="0"/>
            <c:spPr>
              <a:solidFill>
                <a:srgbClr val="2F8F9D"/>
              </a:solidFill>
              <a:effectLst/>
            </c:spPr>
            <c:extLst>
              <c:ext xmlns:c16="http://schemas.microsoft.com/office/drawing/2014/chart" uri="{C3380CC4-5D6E-409C-BE32-E72D297353CC}">
                <c16:uniqueId val="{00000003-BCFB-497A-AB86-9B6181B67D54}"/>
              </c:ext>
            </c:extLst>
          </c:dPt>
          <c:dPt>
            <c:idx val="2"/>
            <c:bubble3D val="0"/>
            <c:spPr>
              <a:solidFill>
                <a:srgbClr val="CADCFC"/>
              </a:solidFill>
              <a:effectLst/>
            </c:spPr>
            <c:extLst>
              <c:ext xmlns:c16="http://schemas.microsoft.com/office/drawing/2014/chart" uri="{C3380CC4-5D6E-409C-BE32-E72D297353CC}">
                <c16:uniqueId val="{00000005-BCFB-497A-AB86-9B6181B67D54}"/>
              </c:ext>
            </c:extLst>
          </c:dPt>
          <c:dLbls>
            <c:dLbl>
              <c:idx val="0"/>
              <c:numFmt formatCode="0.0&quot;%&quot;"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CFB-497A-AB86-9B6181B67D54}"/>
                </c:ext>
              </c:extLst>
            </c:dLbl>
            <c:dLbl>
              <c:idx val="1"/>
              <c:numFmt formatCode="0.0&quot;%&quot;"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CFB-497A-AB86-9B6181B67D54}"/>
                </c:ext>
              </c:extLst>
            </c:dLbl>
            <c:dLbl>
              <c:idx val="2"/>
              <c:numFmt formatCode="0.0&quot;%&quot;" sourceLinked="0"/>
              <c:spPr/>
              <c:txPr>
                <a:bodyPr/>
                <a:lstStyle/>
                <a:p>
                  <a:pPr>
                    <a:defRPr sz="1100" b="0" i="0" u="none" strike="noStrike">
                      <a:solidFill>
                        <a:srgbClr val="FFFFFF"/>
                      </a:solidFill>
                      <a:latin typeface="Aria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CFB-497A-AB86-9B6181B67D54}"/>
                </c:ext>
              </c:extLst>
            </c:dLbl>
            <c:numFmt formatCode="0.0&quot;%&quot;" sourceLinked="0"/>
            <c:spPr>
              <a:noFill/>
              <a:ln>
                <a:noFill/>
              </a:ln>
              <a:effectLst/>
            </c:spPr>
            <c:txPr>
              <a:bodyPr/>
              <a:lstStyle/>
              <a:p>
                <a:pPr>
                  <a:defRPr sz="1800" b="0" i="0" u="none" strike="noStrike">
                    <a:solidFill>
                      <a:srgbClr val="000000"/>
                    </a:solidFill>
                    <a:latin typeface="Arial"/>
                  </a:defRPr>
                </a:pPr>
                <a:endParaRPr lang="en-US"/>
              </a:p>
            </c:txPr>
            <c:dLblPos val="ctr"/>
            <c:showLegendKey val="0"/>
            <c:showVal val="0"/>
            <c:showCatName val="1"/>
            <c:showSerName val="0"/>
            <c:showPercent val="1"/>
            <c:showBubbleSize val="0"/>
            <c:showLeaderLines val="0"/>
            <c:extLst>
              <c:ext xmlns:c15="http://schemas.microsoft.com/office/drawing/2012/chart" uri="{CE6537A1-D6FC-4f65-9D91-7224C49458BB}"/>
            </c:extLst>
          </c:dLbls>
          <c:cat>
            <c:strRef>
              <c:f>Sheet1!$A$2:$A$4</c:f>
              <c:strCache>
                <c:ptCount val="3"/>
                <c:pt idx="0">
                  <c:v>Average</c:v>
                </c:pt>
                <c:pt idx="1">
                  <c:v>High</c:v>
                </c:pt>
                <c:pt idx="2">
                  <c:v>Low</c:v>
                </c:pt>
              </c:strCache>
            </c:strRef>
          </c:cat>
          <c:val>
            <c:numRef>
              <c:f>Sheet1!$B$2:$B$4</c:f>
              <c:numCache>
                <c:formatCode>General</c:formatCode>
                <c:ptCount val="3"/>
                <c:pt idx="0">
                  <c:v>50.04</c:v>
                </c:pt>
                <c:pt idx="1">
                  <c:v>29.28</c:v>
                </c:pt>
                <c:pt idx="2">
                  <c:v>20.68</c:v>
                </c:pt>
              </c:numCache>
            </c:numRef>
          </c:val>
          <c:extLst>
            <c:ext xmlns:c16="http://schemas.microsoft.com/office/drawing/2014/chart" uri="{C3380CC4-5D6E-409C-BE32-E72D297353CC}">
              <c16:uniqueId val="{00000006-BCFB-497A-AB86-9B6181B67D54}"/>
            </c:ext>
          </c:extLst>
        </c:ser>
        <c:dLbls>
          <c:showLegendKey val="0"/>
          <c:showVal val="0"/>
          <c:showCatName val="0"/>
          <c:showSerName val="0"/>
          <c:showPercent val="0"/>
          <c:showBubbleSize val="0"/>
          <c:showLeaderLines val="0"/>
        </c:dLbls>
        <c:firstSliceAng val="0"/>
      </c:pieChart>
      <c:spPr>
        <a:noFill/>
        <a:ln>
          <a:noFill/>
        </a:ln>
        <a:effectLst/>
      </c:spPr>
    </c:plotArea>
    <c:legend>
      <c:legendPos val="b"/>
      <c:overlay val="0"/>
      <c:txPr>
        <a:bodyPr/>
        <a:lstStyle/>
        <a:p>
          <a:pPr>
            <a:defRPr sz="1000">
              <a:solidFill>
                <a:srgbClr val="202840"/>
              </a:solidFill>
            </a:defRPr>
          </a:pPr>
          <a:endParaRPr lang="en-US"/>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300" b="0" i="0" u="none" strike="noStrike">
                <a:solidFill>
                  <a:srgbClr val="202840"/>
                </a:solidFill>
                <a:latin typeface="Arial"/>
              </a:defRPr>
            </a:pPr>
            <a:r>
              <a:rPr lang="en-US" sz="1300" b="0" i="0" u="none" strike="noStrike">
                <a:solidFill>
                  <a:srgbClr val="202840"/>
                </a:solidFill>
                <a:latin typeface="Arial"/>
              </a:rPr>
              <a:t>Salary Band Distribution (Total: 2,500)</a:t>
            </a:r>
          </a:p>
        </c:rich>
      </c:tx>
      <c:overlay val="0"/>
    </c:title>
    <c:autoTitleDeleted val="0"/>
    <c:plotArea>
      <c:layout/>
      <c:barChart>
        <c:barDir val="col"/>
        <c:grouping val="clustered"/>
        <c:varyColors val="0"/>
        <c:ser>
          <c:idx val="0"/>
          <c:order val="0"/>
          <c:tx>
            <c:strRef>
              <c:f>Sheet1!$B$1</c:f>
              <c:strCache>
                <c:ptCount val="1"/>
                <c:pt idx="0">
                  <c:v>Salary Band (headcount)</c:v>
                </c:pt>
              </c:strCache>
            </c:strRef>
          </c:tx>
          <c:spPr>
            <a:solidFill>
              <a:srgbClr val="1E2761"/>
            </a:solidFill>
            <a:effectLst/>
          </c:spPr>
          <c:invertIfNegative val="0"/>
          <c:dLbls>
            <c:numFmt formatCode="#,##0" sourceLinked="0"/>
            <c:spPr>
              <a:noFill/>
              <a:ln>
                <a:noFill/>
              </a:ln>
              <a:effectLst/>
            </c:spPr>
            <c:txPr>
              <a:bodyPr/>
              <a:lstStyle/>
              <a:p>
                <a:pPr>
                  <a:defRPr sz="1000" b="0" i="0" u="none" strike="noStrike">
                    <a:solidFill>
                      <a:srgbClr val="202840"/>
                    </a:solidFill>
                    <a:latin typeface="Arial"/>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Band 1</c:v>
                </c:pt>
                <c:pt idx="1">
                  <c:v>Band 2</c:v>
                </c:pt>
                <c:pt idx="2">
                  <c:v>Band 3</c:v>
                </c:pt>
                <c:pt idx="3">
                  <c:v>Band 4</c:v>
                </c:pt>
              </c:strCache>
            </c:strRef>
          </c:cat>
          <c:val>
            <c:numRef>
              <c:f>Sheet1!$B$2:$B$5</c:f>
              <c:numCache>
                <c:formatCode>General</c:formatCode>
                <c:ptCount val="4"/>
                <c:pt idx="0">
                  <c:v>600</c:v>
                </c:pt>
                <c:pt idx="1">
                  <c:v>647</c:v>
                </c:pt>
                <c:pt idx="2">
                  <c:v>597</c:v>
                </c:pt>
                <c:pt idx="3">
                  <c:v>656</c:v>
                </c:pt>
              </c:numCache>
            </c:numRef>
          </c:val>
          <c:extLst>
            <c:ext xmlns:c16="http://schemas.microsoft.com/office/drawing/2014/chart" uri="{C3380CC4-5D6E-409C-BE32-E72D297353CC}">
              <c16:uniqueId val="{00000000-849D-4E90-A35A-6176CD7E0640}"/>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6B7690"/>
                </a:solidFill>
                <a:latin typeface="Arial"/>
              </a:defRPr>
            </a:pPr>
            <a:endParaRPr lang="en-US"/>
          </a:p>
        </c:txPr>
        <c:crossAx val="2094734552"/>
        <c:crosses val="autoZero"/>
        <c:auto val="1"/>
        <c:lblAlgn val="ctr"/>
        <c:lblOffset val="100"/>
        <c:noMultiLvlLbl val="1"/>
      </c:catAx>
      <c:valAx>
        <c:axId val="2094734552"/>
        <c:scaling>
          <c:orientation val="minMax"/>
          <c:max val="700"/>
          <c:min val="0"/>
        </c:scaling>
        <c:delete val="0"/>
        <c:axPos val="l"/>
        <c:majorGridlines>
          <c:spPr>
            <a:ln w="9525" cap="flat">
              <a:solidFill>
                <a:srgbClr val="E4E8F2"/>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6B7690"/>
                </a:solidFill>
                <a:latin typeface="Arial"/>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11447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SPEECH (30-45 seconds):
"Good [morning/afternoon], everyone. My name is Sukannia Suresh, and today I'll be presenting my internship project: the HR Workforce and Performance Analysis Dashboard, built in Tableau. For this project, I worked with an HR dataset of 2,500 employee records and built an interactive dashboard that helps HR stakeholders understand workforce distribution, attrition patterns, performance, attendance, and training trends across the organization. Over the next few minutes, I'll walk you through why I built this, how I approached the analysis, what I found, and how it can support HR decision-making. Let's get started."</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started this project because HR teams often have the raw data they need, but not an easy way to explore it. My goal was to turn 2,500 employee records into a dashboard that answers practical HR questions - not just to build charts, but to answer specific questions: how the workforce is distributed, where attrition is highest, whether attendance and performance move together, whether training hours relate to performance, and how employees fall into performance and salary categories. Framing the project around these questions is what guided every design decision I made later - which KPIs to track, which chart types to use, and which fields to bring into Tableau.</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dataset I worked with - 2,500 employee-level records, prepared in Excel and connected into Tableau. Each row is one employee, and the columns cover four broad areas: identity fields like Employee ID, Department, and Job Title; employment fields like Employment Type and Salary Band; outcome fields like Attrition Status, Performance Score, and Manager Rating; and engagement fields like Attendance Rate and Training Hours. Having this mix of categorical and numeric fields is what allowed me to build both comparison charts, like department breakdowns, and relationship charts, like performance versus attendance.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shows my workflow end to end. I moved through six practical stages: first I reviewed the raw HR dataset and connected it to Tableau, then reviewed the fields and measures available to me. Next, I built the calculations and aggregations each visualization would need. From there, I created six KPI worksheets for the core workforce metrics, then built out the individual analytical charts - choosing each chart type based on what question it needed to answer, not just for visual variety. I then combined everything into one dashboard and added dashboard actions so charts and KPIs respond to a department selection. Finally, I tested every interaction, validated that the numbers displayed matched the underlying data, and saved the finished workbook as a packaged .twbx file so it's portable with all data included.</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covers the relationship between performance and attendance. In Tableau, I used a scatter plot with a trend line, since that's the right chart type for exploring whether two numeric variables move together. What the dashboard shows is a positive association - employees with higher attendance rates tend to also have higher performance scores. I'm careful with the wording here: I say there is a positive association, not that attendance causes higher performance. A scatter plot and trend line show correlation, not causation, and there could be other factors involved that aren't in this dataset. So if an evaluator asks whether attendance causes better performance, my answer is no - the data shows the two move together, not that one drives the other.</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six KPIs I chose to headline the dashboard. I selected them because together they cover the full picture HR usually wants at a glance: how many employees are currently active, how much attrition the organization is experiencing, and then four quality-of-workforce measures - performance score, attendance rate, training hours, and manager rating. I didn't pick these arbitrarily; each one maps back to one of the analytical questions from the objective slide, and each has its own dedicated Tableau worksheet so it can also respond to the department filter.</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covers how the workforce is composed. On the left, I broke down headcount by department using a horizontal bar chart, since it makes department-to-department comparison easy to read. IT is the largest department at 375, followed closely by Operations, Marketing, and Sales in the high 360s, then Customer Support at 350 and Finance around 340. HR has the smallest headcount of all departments. On the right, employment type splits fairly evenly across the workforce: 863 full-time, 829 contract, and 808 part-time, adding up to the full 2,500 records. I used a pie chart here specifically because there are only three categories and the goal is to show composition as a share of the whole, not a precise ranking.</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attrition breakdown by department. Sales has the highest attrition rate at 27.8%, and IT has the lowest at 21.9%, with the other five departments clustered fairly closely between 22.6% and 24.9%. It's important to be precise about what this chart does and doesn't tell us: it shows me where attrition is concentrated, but the dataset doesn't include the reasons behind it, so I'm not claiming that workload, compensation, management, or career progression caused Sales' higher attrition. What I can say is that the gap is large enough to be meaningful, and that Sales is a reasonable candidate for HR to investigate further - for example through exit interviews or a deeper dive into that department's specific data.</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looks at training hours against performance. Across the workforce, employees average 22.58 hours of training. I used this comparison to explore whether employees with different levels of training show different performance outcomes. I want to be precise here too: this chart is exploratory - it helps identify patterns worth investigating, but I'm not claiming training causes higher performance. The goal was to give HR a visual starting point they could use to evaluate whether their training investment is paying off, and to combine it with other metrics like performance score and manager rating for a fuller picture, rather than to draw a firm causal conclusion from this chart alone.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covers two distribution views. On the left, performance levels: half of employees, 50.04%, fall into the Average band, 29.28% are rated High, and 20.68% are Low. I used a pie chart here because it's a single categorical field being broken into three shares of the whole, which is exactly what a pie chart communicates well. On the right, salary bands are fairly evenly spread across the 2,500 employees - Band 2 and Band 4 are slightly larger, at 647 and 656, with Band 1 and Band 3 close behind at 600 and 597. In the actual dashboard I used a treemap for this view since it reads well as proportional area, but a column chart shows the same underlying counts clearly here.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features I'm most proud of is the interactivity. Rather than a static set of charts, I built relationships between the visuals using Tableau dashboard actions. When a user clicks on a department anywhere in the dashboard - say, in the department distribution chart - the KPI cards and the other visualizations dynamically filter down to show that department's numbers only. This turns the dashboard from something you just look at into something HR can actually explore. If someone wants to know Sales' specific attendance and performance relationship, they don't need a separate report - they just click Sales and every relevant chart and KPI updates together. I tested this thoroughly to make sure the filtered numbers were accurate before finalizing the dashboard.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brings together the strongest findings from the dashboard. Attrition is concentrated in Sales, which had the highest rate at 27.8% against IT's lowest at 21.9% - large enough to warrant a closer HR look, without me claiming to know the cause. Attendance and performance show a positive association, which is worth monitoring but isn't causal. Half the workforce sits in the Average performance band, giving HR a baseline to track over time. Training hours average 22.58 per employee, and comparing that against performance is a starting point for evaluating training investment. And employment type and salary bands are both fairly evenly distributed, which suggests the workforce structure itself isn't unusually skewed. My recommendation to HR, based only on what the data shows, is to start with Sales for a deeper root-cause review and to keep tracking these same KPIs over time to see whether the patterns hold.</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SPEECH (about 30 seconds):
"To wrap up: this dashboard brings HR's key workforce metrics - attrition, performance, attendance, training, and workforce composition - into one interactive view. Instead of pulling separate reports, HR can filter straight down to a specific department and immediately see how its numbers compare. Throughout this project, I was careful to only state what the data actually supports - flagging patterns like Sales' attrition or the attendance-performance relationship as things worth investigating further, not as proven causes. I see this as a repeatable tool HR can keep coming back to as new data flows in. Thank you - I'm happy to take any questions."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time - I'm happy to answer any questions about the data preparation, the PivotTables, the dashboard design, or the insights I found."</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chart" Target="../charts/char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418320" y="-1645920"/>
            <a:ext cx="4572000" cy="4572000"/>
          </a:xfrm>
          <a:prstGeom prst="ellipse">
            <a:avLst/>
          </a:prstGeom>
          <a:solidFill>
            <a:srgbClr val="3B4A6B">
              <a:alpha val="45000"/>
            </a:srgbClr>
          </a:solidFill>
          <a:ln/>
        </p:spPr>
        <p:txBody>
          <a:bodyPr/>
          <a:lstStyle/>
          <a:p>
            <a:endParaRPr lang="en-IN"/>
          </a:p>
        </p:txBody>
      </p:sp>
      <p:sp>
        <p:nvSpPr>
          <p:cNvPr id="3" name="Shape 1"/>
          <p:cNvSpPr/>
          <p:nvPr/>
        </p:nvSpPr>
        <p:spPr>
          <a:xfrm>
            <a:off x="-1371600" y="4754880"/>
            <a:ext cx="3657600" cy="3657600"/>
          </a:xfrm>
          <a:prstGeom prst="ellipse">
            <a:avLst/>
          </a:prstGeom>
          <a:solidFill>
            <a:srgbClr val="3B4A6B">
              <a:alpha val="40000"/>
            </a:srgbClr>
          </a:solidFill>
          <a:ln/>
        </p:spPr>
        <p:txBody>
          <a:bodyPr/>
          <a:lstStyle/>
          <a:p>
            <a:endParaRPr lang="en-IN"/>
          </a:p>
        </p:txBody>
      </p:sp>
      <p:sp>
        <p:nvSpPr>
          <p:cNvPr id="4" name="Text 2"/>
          <p:cNvSpPr/>
          <p:nvPr/>
        </p:nvSpPr>
        <p:spPr>
          <a:xfrm>
            <a:off x="822960" y="1828800"/>
            <a:ext cx="9144000" cy="365760"/>
          </a:xfrm>
          <a:prstGeom prst="rect">
            <a:avLst/>
          </a:prstGeom>
          <a:noFill/>
          <a:ln/>
        </p:spPr>
        <p:txBody>
          <a:bodyPr wrap="square" rtlCol="0" anchor="ctr"/>
          <a:lstStyle/>
          <a:p>
            <a:pPr marL="0" indent="0">
              <a:buNone/>
            </a:pPr>
            <a:r>
              <a:rPr lang="en-US" sz="1400" b="1" kern="0" spc="300" dirty="0">
                <a:solidFill>
                  <a:srgbClr val="CADCFC"/>
                </a:solidFill>
                <a:latin typeface="Calibri" pitchFamily="34" charset="0"/>
                <a:ea typeface="Calibri" pitchFamily="34" charset="-122"/>
                <a:cs typeface="Calibri" pitchFamily="34" charset="-120"/>
              </a:rPr>
              <a:t>TABLEAU HR ANALYTICS INTERNSHIP PROJECT</a:t>
            </a:r>
            <a:endParaRPr lang="en-US" sz="1400" dirty="0"/>
          </a:p>
        </p:txBody>
      </p:sp>
      <p:sp>
        <p:nvSpPr>
          <p:cNvPr id="5" name="Text 3"/>
          <p:cNvSpPr/>
          <p:nvPr/>
        </p:nvSpPr>
        <p:spPr>
          <a:xfrm>
            <a:off x="822960" y="2286000"/>
            <a:ext cx="9601200" cy="1828800"/>
          </a:xfrm>
          <a:prstGeom prst="rect">
            <a:avLst/>
          </a:prstGeom>
          <a:noFill/>
          <a:ln/>
        </p:spPr>
        <p:txBody>
          <a:bodyPr wrap="square" rtlCol="0" anchor="ctr"/>
          <a:lstStyle/>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HR Workforce &amp; Performance</a:t>
            </a:r>
            <a:endParaRPr lang="en-US" sz="4400" dirty="0"/>
          </a:p>
          <a:p>
            <a:pPr marL="0" indent="0">
              <a:lnSpc>
                <a:spcPct val="105000"/>
              </a:lnSpc>
              <a:buNone/>
            </a:pPr>
            <a:r>
              <a:rPr lang="en-US" sz="4400" b="1" dirty="0">
                <a:solidFill>
                  <a:srgbClr val="FFFFFF"/>
                </a:solidFill>
                <a:latin typeface="Cambria" pitchFamily="34" charset="0"/>
                <a:ea typeface="Cambria" pitchFamily="34" charset="-122"/>
                <a:cs typeface="Cambria" pitchFamily="34" charset="-120"/>
              </a:rPr>
              <a:t>Analysis Dashboard</a:t>
            </a:r>
            <a:endParaRPr lang="en-US" sz="4400" dirty="0"/>
          </a:p>
        </p:txBody>
      </p:sp>
      <p:sp>
        <p:nvSpPr>
          <p:cNvPr id="6" name="Shape 4"/>
          <p:cNvSpPr/>
          <p:nvPr/>
        </p:nvSpPr>
        <p:spPr>
          <a:xfrm>
            <a:off x="868680" y="4251960"/>
            <a:ext cx="502920" cy="54864"/>
          </a:xfrm>
          <a:prstGeom prst="rect">
            <a:avLst/>
          </a:prstGeom>
          <a:solidFill>
            <a:srgbClr val="2F8F9D"/>
          </a:solidFill>
          <a:ln/>
        </p:spPr>
        <p:txBody>
          <a:bodyPr/>
          <a:lstStyle/>
          <a:p>
            <a:endParaRPr lang="en-IN"/>
          </a:p>
        </p:txBody>
      </p:sp>
      <p:sp>
        <p:nvSpPr>
          <p:cNvPr id="7" name="Text 5"/>
          <p:cNvSpPr/>
          <p:nvPr/>
        </p:nvSpPr>
        <p:spPr>
          <a:xfrm>
            <a:off x="822960" y="4434840"/>
            <a:ext cx="8046720" cy="731520"/>
          </a:xfrm>
          <a:prstGeom prst="rect">
            <a:avLst/>
          </a:prstGeom>
          <a:noFill/>
          <a:ln/>
        </p:spPr>
        <p:txBody>
          <a:bodyPr wrap="square" rtlCol="0" anchor="ctr"/>
          <a:lstStyle/>
          <a:p>
            <a:pPr marL="0" indent="0">
              <a:buNone/>
            </a:pPr>
            <a:r>
              <a:rPr lang="en-US" sz="1400" dirty="0">
                <a:solidFill>
                  <a:srgbClr val="CADCFC"/>
                </a:solidFill>
                <a:latin typeface="Calibri" pitchFamily="34" charset="0"/>
                <a:ea typeface="Calibri" pitchFamily="34" charset="-122"/>
                <a:cs typeface="Calibri" pitchFamily="34" charset="-120"/>
              </a:rPr>
              <a:t>An interactive Tableau dashboard analyzing workforce composition, attrition, performance, attendance, and training across 2,500 employee records.</a:t>
            </a:r>
            <a:endParaRPr lang="en-US" sz="1400" dirty="0"/>
          </a:p>
        </p:txBody>
      </p:sp>
      <p:sp>
        <p:nvSpPr>
          <p:cNvPr id="8" name="Text 6"/>
          <p:cNvSpPr/>
          <p:nvPr/>
        </p:nvSpPr>
        <p:spPr>
          <a:xfrm>
            <a:off x="822960" y="5733288"/>
            <a:ext cx="3657600" cy="274320"/>
          </a:xfrm>
          <a:prstGeom prst="rect">
            <a:avLst/>
          </a:prstGeom>
          <a:noFill/>
          <a:ln/>
        </p:spPr>
        <p:txBody>
          <a:bodyPr wrap="square" rtlCol="0" anchor="ctr"/>
          <a:lstStyle/>
          <a:p>
            <a:pPr marL="0" indent="0">
              <a:buNone/>
            </a:pPr>
            <a:r>
              <a:rPr lang="en-US" sz="1100" dirty="0">
                <a:solidFill>
                  <a:srgbClr val="8FA3D6"/>
                </a:solidFill>
                <a:latin typeface="Calibri" pitchFamily="34" charset="0"/>
                <a:ea typeface="Calibri" pitchFamily="34" charset="-122"/>
                <a:cs typeface="Calibri" pitchFamily="34" charset="-120"/>
              </a:rPr>
              <a:t>Presented by</a:t>
            </a:r>
            <a:endParaRPr lang="en-US" sz="1100" dirty="0"/>
          </a:p>
        </p:txBody>
      </p:sp>
      <p:sp>
        <p:nvSpPr>
          <p:cNvPr id="9" name="Text 7"/>
          <p:cNvSpPr/>
          <p:nvPr/>
        </p:nvSpPr>
        <p:spPr>
          <a:xfrm>
            <a:off x="822960" y="5870448"/>
            <a:ext cx="5486400" cy="457200"/>
          </a:xfrm>
          <a:prstGeom prst="rect">
            <a:avLst/>
          </a:prstGeom>
          <a:noFill/>
          <a:ln/>
        </p:spPr>
        <p:txBody>
          <a:bodyPr wrap="square" rtlCol="0" anchor="ctr"/>
          <a:lstStyle/>
          <a:p>
            <a:pPr marL="0" indent="0">
              <a:buNone/>
            </a:pPr>
            <a:r>
              <a:rPr lang="en-US" sz="2000" b="1" dirty="0">
                <a:solidFill>
                  <a:srgbClr val="FFFFFF"/>
                </a:solidFill>
                <a:latin typeface="Cambria" pitchFamily="34" charset="0"/>
                <a:ea typeface="Cambria" pitchFamily="34" charset="-122"/>
                <a:cs typeface="Cambria" pitchFamily="34" charset="-120"/>
              </a:rPr>
              <a:t>Sukannia Suresh</a:t>
            </a:r>
            <a:endParaRPr lang="en-US" sz="2000" dirty="0"/>
          </a:p>
        </p:txBody>
      </p:sp>
      <p:sp>
        <p:nvSpPr>
          <p:cNvPr id="11" name="Text 8"/>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CADCFC"/>
                </a:solidFill>
                <a:latin typeface="Calibri" pitchFamily="34" charset="0"/>
                <a:ea typeface="Calibri" pitchFamily="34" charset="-122"/>
                <a:cs typeface="Calibri" pitchFamily="34" charset="-120"/>
              </a:rPr>
              <a:t>HR Workforce &amp; Performance Analysis Dashboard</a:t>
            </a:r>
            <a:endParaRPr lang="en-US" sz="900" dirty="0"/>
          </a:p>
        </p:txBody>
      </p:sp>
      <p:sp>
        <p:nvSpPr>
          <p:cNvPr id="12" name="Text 9"/>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CADCFC"/>
                </a:solidFill>
                <a:latin typeface="Calibri" pitchFamily="34" charset="0"/>
                <a:ea typeface="Calibri" pitchFamily="34" charset="-122"/>
                <a:cs typeface="Calibri" pitchFamily="34" charset="-120"/>
              </a:rPr>
              <a:t>1</a:t>
            </a:r>
            <a:endParaRPr lang="en-US" sz="900" dirty="0"/>
          </a:p>
        </p:txBody>
      </p:sp>
      <p:sp>
        <p:nvSpPr>
          <p:cNvPr id="13" name="TextBox 12">
            <a:extLst>
              <a:ext uri="{FF2B5EF4-FFF2-40B4-BE49-F238E27FC236}">
                <a16:creationId xmlns:a16="http://schemas.microsoft.com/office/drawing/2014/main" id="{E925A42B-C12C-044E-DDEA-0FFD373BC42F}"/>
              </a:ext>
            </a:extLst>
          </p:cNvPr>
          <p:cNvSpPr txBox="1"/>
          <p:nvPr/>
        </p:nvSpPr>
        <p:spPr>
          <a:xfrm>
            <a:off x="822960" y="5099226"/>
            <a:ext cx="2700068" cy="646331"/>
          </a:xfrm>
          <a:prstGeom prst="rect">
            <a:avLst/>
          </a:prstGeom>
          <a:noFill/>
        </p:spPr>
        <p:txBody>
          <a:bodyPr wrap="square" rtlCol="0">
            <a:spAutoFit/>
          </a:bodyPr>
          <a:lstStyle/>
          <a:p>
            <a:r>
              <a:rPr lang="en-IN" sz="1200" dirty="0">
                <a:solidFill>
                  <a:schemeClr val="accent1">
                    <a:lumMod val="60000"/>
                    <a:lumOff val="40000"/>
                  </a:schemeClr>
                </a:solidFill>
              </a:rPr>
              <a:t>Organisation</a:t>
            </a:r>
            <a:r>
              <a:rPr lang="en-US" dirty="0">
                <a:solidFill>
                  <a:schemeClr val="accent1">
                    <a:lumMod val="60000"/>
                    <a:lumOff val="40000"/>
                  </a:schemeClr>
                </a:solidFill>
                <a:latin typeface="Calibri" pitchFamily="34" charset="0"/>
                <a:ea typeface="Calibri" pitchFamily="34" charset="-122"/>
                <a:cs typeface="Calibri" pitchFamily="34" charset="-120"/>
              </a:rPr>
              <a:t> </a:t>
            </a:r>
            <a:r>
              <a:rPr lang="en-US" dirty="0">
                <a:solidFill>
                  <a:schemeClr val="bg1"/>
                </a:solidFill>
                <a:latin typeface="Calibri" pitchFamily="34" charset="0"/>
                <a:ea typeface="Calibri" pitchFamily="34" charset="-122"/>
                <a:cs typeface="Calibri" pitchFamily="34" charset="-120"/>
              </a:rPr>
              <a:t> </a:t>
            </a:r>
            <a:br>
              <a:rPr lang="en-US" dirty="0">
                <a:solidFill>
                  <a:schemeClr val="bg1"/>
                </a:solidFill>
                <a:latin typeface="Calibri" pitchFamily="34" charset="0"/>
                <a:ea typeface="Calibri" pitchFamily="34" charset="-122"/>
                <a:cs typeface="Calibri" pitchFamily="34" charset="-120"/>
              </a:rPr>
            </a:br>
            <a:r>
              <a:rPr lang="en-IN" dirty="0">
                <a:solidFill>
                  <a:schemeClr val="bg1"/>
                </a:solidFill>
              </a:rPr>
              <a:t>BLUE KWET</a:t>
            </a:r>
            <a:endParaRPr lang="en-IN"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PROJECT OBJECTIVE</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Why This Dashboard Was Built</a:t>
            </a:r>
            <a:endParaRPr lang="en-US" sz="3200" dirty="0"/>
          </a:p>
        </p:txBody>
      </p:sp>
      <p:sp>
        <p:nvSpPr>
          <p:cNvPr id="4" name="Shape 2"/>
          <p:cNvSpPr/>
          <p:nvPr/>
        </p:nvSpPr>
        <p:spPr>
          <a:xfrm>
            <a:off x="640080" y="1737360"/>
            <a:ext cx="384048" cy="384048"/>
          </a:xfrm>
          <a:prstGeom prst="ellipse">
            <a:avLst/>
          </a:prstGeom>
          <a:solidFill>
            <a:srgbClr val="1E2761"/>
          </a:solidFill>
          <a:ln/>
        </p:spPr>
        <p:txBody>
          <a:bodyPr/>
          <a:lstStyle/>
          <a:p>
            <a:endParaRPr lang="en-IN"/>
          </a:p>
        </p:txBody>
      </p:sp>
      <p:sp>
        <p:nvSpPr>
          <p:cNvPr id="5" name="Text 3"/>
          <p:cNvSpPr/>
          <p:nvPr/>
        </p:nvSpPr>
        <p:spPr>
          <a:xfrm>
            <a:off x="640080" y="1737360"/>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234440" y="1682496"/>
            <a:ext cx="7680960" cy="502920"/>
          </a:xfrm>
          <a:prstGeom prst="rect">
            <a:avLst/>
          </a:prstGeom>
          <a:noFill/>
          <a:ln/>
        </p:spPr>
        <p:txBody>
          <a:bodyPr wrap="square" rtlCol="0" anchor="ctr"/>
          <a:lstStyle/>
          <a:p>
            <a:pPr marL="0" indent="0">
              <a:buNone/>
            </a:pPr>
            <a:r>
              <a:rPr lang="en-US" sz="1500" dirty="0">
                <a:solidFill>
                  <a:srgbClr val="202840"/>
                </a:solidFill>
                <a:latin typeface="Calibri" pitchFamily="34" charset="0"/>
                <a:ea typeface="Calibri" pitchFamily="34" charset="-122"/>
                <a:cs typeface="Calibri" pitchFamily="34" charset="-120"/>
              </a:rPr>
              <a:t>How are employees distributed across departments and employment types?</a:t>
            </a:r>
            <a:endParaRPr lang="en-US" sz="1500" dirty="0"/>
          </a:p>
        </p:txBody>
      </p:sp>
      <p:sp>
        <p:nvSpPr>
          <p:cNvPr id="7" name="Shape 5"/>
          <p:cNvSpPr/>
          <p:nvPr/>
        </p:nvSpPr>
        <p:spPr>
          <a:xfrm>
            <a:off x="640080" y="2514600"/>
            <a:ext cx="384048" cy="384048"/>
          </a:xfrm>
          <a:prstGeom prst="ellipse">
            <a:avLst/>
          </a:prstGeom>
          <a:solidFill>
            <a:srgbClr val="1E2761"/>
          </a:solidFill>
          <a:ln/>
        </p:spPr>
        <p:txBody>
          <a:bodyPr/>
          <a:lstStyle/>
          <a:p>
            <a:endParaRPr lang="en-IN"/>
          </a:p>
        </p:txBody>
      </p:sp>
      <p:sp>
        <p:nvSpPr>
          <p:cNvPr id="8" name="Text 6"/>
          <p:cNvSpPr/>
          <p:nvPr/>
        </p:nvSpPr>
        <p:spPr>
          <a:xfrm>
            <a:off x="640080" y="2514600"/>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234440" y="2459736"/>
            <a:ext cx="7680960" cy="502920"/>
          </a:xfrm>
          <a:prstGeom prst="rect">
            <a:avLst/>
          </a:prstGeom>
          <a:noFill/>
          <a:ln/>
        </p:spPr>
        <p:txBody>
          <a:bodyPr wrap="square" rtlCol="0" anchor="ctr"/>
          <a:lstStyle/>
          <a:p>
            <a:pPr marL="0" indent="0">
              <a:buNone/>
            </a:pPr>
            <a:r>
              <a:rPr lang="en-US" sz="1500" dirty="0">
                <a:solidFill>
                  <a:srgbClr val="202840"/>
                </a:solidFill>
                <a:latin typeface="Calibri" pitchFamily="34" charset="0"/>
                <a:ea typeface="Calibri" pitchFamily="34" charset="-122"/>
                <a:cs typeface="Calibri" pitchFamily="34" charset="-120"/>
              </a:rPr>
              <a:t>Which departments have the highest attrition, and where should HR look further?</a:t>
            </a:r>
            <a:endParaRPr lang="en-US" sz="1500" dirty="0"/>
          </a:p>
        </p:txBody>
      </p:sp>
      <p:sp>
        <p:nvSpPr>
          <p:cNvPr id="10" name="Shape 8"/>
          <p:cNvSpPr/>
          <p:nvPr/>
        </p:nvSpPr>
        <p:spPr>
          <a:xfrm>
            <a:off x="640080" y="3291840"/>
            <a:ext cx="384048" cy="384048"/>
          </a:xfrm>
          <a:prstGeom prst="ellipse">
            <a:avLst/>
          </a:prstGeom>
          <a:solidFill>
            <a:srgbClr val="1E2761"/>
          </a:solidFill>
          <a:ln/>
        </p:spPr>
        <p:txBody>
          <a:bodyPr/>
          <a:lstStyle/>
          <a:p>
            <a:endParaRPr lang="en-IN"/>
          </a:p>
        </p:txBody>
      </p:sp>
      <p:sp>
        <p:nvSpPr>
          <p:cNvPr id="11" name="Text 9"/>
          <p:cNvSpPr/>
          <p:nvPr/>
        </p:nvSpPr>
        <p:spPr>
          <a:xfrm>
            <a:off x="640080" y="3291840"/>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234440" y="3236976"/>
            <a:ext cx="7680960" cy="502920"/>
          </a:xfrm>
          <a:prstGeom prst="rect">
            <a:avLst/>
          </a:prstGeom>
          <a:noFill/>
          <a:ln/>
        </p:spPr>
        <p:txBody>
          <a:bodyPr wrap="square" rtlCol="0" anchor="ctr"/>
          <a:lstStyle/>
          <a:p>
            <a:pPr marL="0" indent="0">
              <a:buNone/>
            </a:pPr>
            <a:r>
              <a:rPr lang="en-US" sz="1500" dirty="0">
                <a:solidFill>
                  <a:srgbClr val="202840"/>
                </a:solidFill>
                <a:latin typeface="Calibri" pitchFamily="34" charset="0"/>
                <a:ea typeface="Calibri" pitchFamily="34" charset="-122"/>
                <a:cs typeface="Calibri" pitchFamily="34" charset="-120"/>
              </a:rPr>
              <a:t>Is there a relationship between attendance and performance?</a:t>
            </a:r>
            <a:endParaRPr lang="en-US" sz="1500" dirty="0"/>
          </a:p>
        </p:txBody>
      </p:sp>
      <p:sp>
        <p:nvSpPr>
          <p:cNvPr id="13" name="Shape 11"/>
          <p:cNvSpPr/>
          <p:nvPr/>
        </p:nvSpPr>
        <p:spPr>
          <a:xfrm>
            <a:off x="640080" y="4069080"/>
            <a:ext cx="384048" cy="384048"/>
          </a:xfrm>
          <a:prstGeom prst="ellipse">
            <a:avLst/>
          </a:prstGeom>
          <a:solidFill>
            <a:srgbClr val="1E2761"/>
          </a:solidFill>
          <a:ln/>
        </p:spPr>
        <p:txBody>
          <a:bodyPr/>
          <a:lstStyle/>
          <a:p>
            <a:endParaRPr lang="en-IN"/>
          </a:p>
        </p:txBody>
      </p:sp>
      <p:sp>
        <p:nvSpPr>
          <p:cNvPr id="14" name="Text 12"/>
          <p:cNvSpPr/>
          <p:nvPr/>
        </p:nvSpPr>
        <p:spPr>
          <a:xfrm>
            <a:off x="640080" y="4069080"/>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234440" y="4014216"/>
            <a:ext cx="7680960" cy="502920"/>
          </a:xfrm>
          <a:prstGeom prst="rect">
            <a:avLst/>
          </a:prstGeom>
          <a:noFill/>
          <a:ln/>
        </p:spPr>
        <p:txBody>
          <a:bodyPr wrap="square" rtlCol="0" anchor="ctr"/>
          <a:lstStyle/>
          <a:p>
            <a:pPr marL="0" indent="0">
              <a:buNone/>
            </a:pPr>
            <a:r>
              <a:rPr lang="en-US" sz="1500" dirty="0">
                <a:solidFill>
                  <a:srgbClr val="202840"/>
                </a:solidFill>
                <a:latin typeface="Calibri" pitchFamily="34" charset="0"/>
                <a:ea typeface="Calibri" pitchFamily="34" charset="-122"/>
                <a:cs typeface="Calibri" pitchFamily="34" charset="-120"/>
              </a:rPr>
              <a:t>Do training hours show any pattern with performance outcomes?</a:t>
            </a:r>
            <a:endParaRPr lang="en-US" sz="1500" dirty="0"/>
          </a:p>
        </p:txBody>
      </p:sp>
      <p:sp>
        <p:nvSpPr>
          <p:cNvPr id="16" name="Shape 14"/>
          <p:cNvSpPr/>
          <p:nvPr/>
        </p:nvSpPr>
        <p:spPr>
          <a:xfrm>
            <a:off x="640080" y="4846320"/>
            <a:ext cx="384048" cy="384048"/>
          </a:xfrm>
          <a:prstGeom prst="ellipse">
            <a:avLst/>
          </a:prstGeom>
          <a:solidFill>
            <a:srgbClr val="1E2761"/>
          </a:solidFill>
          <a:ln/>
        </p:spPr>
        <p:txBody>
          <a:bodyPr/>
          <a:lstStyle/>
          <a:p>
            <a:endParaRPr lang="en-IN"/>
          </a:p>
        </p:txBody>
      </p:sp>
      <p:sp>
        <p:nvSpPr>
          <p:cNvPr id="17" name="Text 15"/>
          <p:cNvSpPr/>
          <p:nvPr/>
        </p:nvSpPr>
        <p:spPr>
          <a:xfrm>
            <a:off x="640080" y="4846320"/>
            <a:ext cx="384048" cy="384048"/>
          </a:xfrm>
          <a:prstGeom prst="rect">
            <a:avLst/>
          </a:prstGeom>
          <a:noFill/>
          <a:ln/>
        </p:spPr>
        <p:txBody>
          <a:bodyPr wrap="square" rtlCol="0" anchor="ctr"/>
          <a:lstStyle/>
          <a:p>
            <a:pPr marL="0" indent="0" algn="ctr">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234440" y="4791456"/>
            <a:ext cx="7680960" cy="502920"/>
          </a:xfrm>
          <a:prstGeom prst="rect">
            <a:avLst/>
          </a:prstGeom>
          <a:noFill/>
          <a:ln/>
        </p:spPr>
        <p:txBody>
          <a:bodyPr wrap="square" rtlCol="0" anchor="ctr"/>
          <a:lstStyle/>
          <a:p>
            <a:pPr marL="0" indent="0">
              <a:buNone/>
            </a:pPr>
            <a:r>
              <a:rPr lang="en-US" sz="1500" dirty="0">
                <a:solidFill>
                  <a:srgbClr val="202840"/>
                </a:solidFill>
                <a:latin typeface="Calibri" pitchFamily="34" charset="0"/>
                <a:ea typeface="Calibri" pitchFamily="34" charset="-122"/>
                <a:cs typeface="Calibri" pitchFamily="34" charset="-120"/>
              </a:rPr>
              <a:t>How are employees distributed across performance levels and salary bands?</a:t>
            </a:r>
            <a:endParaRPr lang="en-US" sz="1500" dirty="0"/>
          </a:p>
        </p:txBody>
      </p:sp>
      <p:sp>
        <p:nvSpPr>
          <p:cNvPr id="19" name="Shape 17"/>
          <p:cNvSpPr/>
          <p:nvPr/>
        </p:nvSpPr>
        <p:spPr>
          <a:xfrm>
            <a:off x="9418320" y="1737360"/>
            <a:ext cx="2194560" cy="3840480"/>
          </a:xfrm>
          <a:prstGeom prst="roundRect">
            <a:avLst>
              <a:gd name="adj" fmla="val 3333"/>
            </a:avLst>
          </a:prstGeom>
          <a:solidFill>
            <a:srgbClr val="F4F6FB"/>
          </a:solidFill>
          <a:ln w="12700">
            <a:solidFill>
              <a:srgbClr val="CADCFC"/>
            </a:solidFill>
            <a:prstDash val="solid"/>
          </a:ln>
        </p:spPr>
        <p:txBody>
          <a:bodyPr/>
          <a:lstStyle/>
          <a:p>
            <a:endParaRPr lang="en-IN"/>
          </a:p>
        </p:txBody>
      </p:sp>
      <p:sp>
        <p:nvSpPr>
          <p:cNvPr id="20" name="Text 18"/>
          <p:cNvSpPr/>
          <p:nvPr/>
        </p:nvSpPr>
        <p:spPr>
          <a:xfrm>
            <a:off x="9601200" y="1965960"/>
            <a:ext cx="1828800" cy="274320"/>
          </a:xfrm>
          <a:prstGeom prst="rect">
            <a:avLst/>
          </a:prstGeom>
          <a:noFill/>
          <a:ln/>
        </p:spPr>
        <p:txBody>
          <a:bodyPr wrap="square" rtlCol="0" anchor="ctr"/>
          <a:lstStyle/>
          <a:p>
            <a:pPr marL="0" indent="0">
              <a:buNone/>
            </a:pPr>
            <a:r>
              <a:rPr lang="en-US" sz="1100" b="1" kern="0" spc="100" dirty="0">
                <a:solidFill>
                  <a:srgbClr val="2F8F9D"/>
                </a:solidFill>
                <a:latin typeface="Calibri" pitchFamily="34" charset="0"/>
                <a:ea typeface="Calibri" pitchFamily="34" charset="-122"/>
                <a:cs typeface="Calibri" pitchFamily="34" charset="-120"/>
              </a:rPr>
              <a:t>PURPOSE</a:t>
            </a:r>
            <a:endParaRPr lang="en-US" sz="1100" dirty="0"/>
          </a:p>
        </p:txBody>
      </p:sp>
      <p:sp>
        <p:nvSpPr>
          <p:cNvPr id="21" name="Text 19"/>
          <p:cNvSpPr/>
          <p:nvPr/>
        </p:nvSpPr>
        <p:spPr>
          <a:xfrm>
            <a:off x="9601200" y="2331720"/>
            <a:ext cx="1828800" cy="3017520"/>
          </a:xfrm>
          <a:prstGeom prst="rect">
            <a:avLst/>
          </a:prstGeom>
          <a:noFill/>
          <a:ln/>
        </p:spPr>
        <p:txBody>
          <a:bodyPr wrap="square" rtlCol="0" anchor="ctr"/>
          <a:lstStyle/>
          <a:p>
            <a:pPr marL="0" indent="0">
              <a:lnSpc>
                <a:spcPct val="115000"/>
              </a:lnSpc>
              <a:buNone/>
            </a:pPr>
            <a:r>
              <a:rPr lang="en-US" sz="1250" dirty="0">
                <a:solidFill>
                  <a:srgbClr val="202840"/>
                </a:solidFill>
                <a:latin typeface="Calibri" pitchFamily="34" charset="0"/>
                <a:ea typeface="Calibri" pitchFamily="34" charset="-122"/>
                <a:cs typeface="Calibri" pitchFamily="34" charset="-120"/>
              </a:rPr>
              <a:t>Turn raw HR records into an interactive tool HR teams can use to monitor workforce health and spot areas worth investigating.</a:t>
            </a:r>
            <a:endParaRPr lang="en-US" sz="1250" dirty="0"/>
          </a:p>
        </p:txBody>
      </p:sp>
      <p:sp>
        <p:nvSpPr>
          <p:cNvPr id="23" name="Text 20"/>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24" name="Text 21"/>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DATASET OVERVIEW</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2,500 Employee Records</a:t>
            </a:r>
            <a:endParaRPr lang="en-US" sz="3200" dirty="0"/>
          </a:p>
        </p:txBody>
      </p:sp>
      <p:sp>
        <p:nvSpPr>
          <p:cNvPr id="4" name="Text 2"/>
          <p:cNvSpPr/>
          <p:nvPr/>
        </p:nvSpPr>
        <p:spPr>
          <a:xfrm>
            <a:off x="548640" y="1463040"/>
            <a:ext cx="6675120" cy="822960"/>
          </a:xfrm>
          <a:prstGeom prst="rect">
            <a:avLst/>
          </a:prstGeom>
          <a:noFill/>
          <a:ln/>
        </p:spPr>
        <p:txBody>
          <a:bodyPr wrap="square" rtlCol="0" anchor="ctr"/>
          <a:lstStyle/>
          <a:p>
            <a:pPr marL="0" indent="0">
              <a:lnSpc>
                <a:spcPct val="120000"/>
              </a:lnSpc>
              <a:buNone/>
            </a:pPr>
            <a:r>
              <a:rPr lang="en-US" sz="1400" dirty="0">
                <a:solidFill>
                  <a:srgbClr val="202840"/>
                </a:solidFill>
                <a:latin typeface="Calibri" pitchFamily="34" charset="0"/>
                <a:ea typeface="Calibri" pitchFamily="34" charset="-122"/>
                <a:cs typeface="Calibri" pitchFamily="34" charset="-120"/>
              </a:rPr>
              <a:t>The dataset was compiled in Excel and connected directly into Tableau. Each row represents one employee, with fields covering identity, employment, performance, and engagement.</a:t>
            </a:r>
            <a:endParaRPr lang="en-US" sz="1400" dirty="0"/>
          </a:p>
        </p:txBody>
      </p:sp>
      <p:sp>
        <p:nvSpPr>
          <p:cNvPr id="5" name="Shape 3"/>
          <p:cNvSpPr/>
          <p:nvPr/>
        </p:nvSpPr>
        <p:spPr>
          <a:xfrm>
            <a:off x="548640" y="2514600"/>
            <a:ext cx="5486400" cy="603504"/>
          </a:xfrm>
          <a:prstGeom prst="roundRect">
            <a:avLst>
              <a:gd name="adj" fmla="val 9091"/>
            </a:avLst>
          </a:prstGeom>
          <a:solidFill>
            <a:srgbClr val="F4F6FB"/>
          </a:solidFill>
          <a:ln/>
        </p:spPr>
        <p:txBody>
          <a:bodyPr/>
          <a:lstStyle/>
          <a:p>
            <a:endParaRPr lang="en-IN"/>
          </a:p>
        </p:txBody>
      </p:sp>
      <p:sp>
        <p:nvSpPr>
          <p:cNvPr id="6" name="Text 4"/>
          <p:cNvSpPr/>
          <p:nvPr/>
        </p:nvSpPr>
        <p:spPr>
          <a:xfrm>
            <a:off x="685800" y="2560320"/>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Employee ID</a:t>
            </a:r>
            <a:endParaRPr lang="en-US" sz="1200" dirty="0"/>
          </a:p>
        </p:txBody>
      </p:sp>
      <p:sp>
        <p:nvSpPr>
          <p:cNvPr id="7" name="Text 5"/>
          <p:cNvSpPr/>
          <p:nvPr/>
        </p:nvSpPr>
        <p:spPr>
          <a:xfrm>
            <a:off x="685800" y="2807208"/>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Unique record identifier</a:t>
            </a:r>
            <a:endParaRPr lang="en-US" sz="1050" dirty="0"/>
          </a:p>
        </p:txBody>
      </p:sp>
      <p:sp>
        <p:nvSpPr>
          <p:cNvPr id="8" name="Shape 6"/>
          <p:cNvSpPr/>
          <p:nvPr/>
        </p:nvSpPr>
        <p:spPr>
          <a:xfrm>
            <a:off x="548640" y="3227832"/>
            <a:ext cx="5486400" cy="603504"/>
          </a:xfrm>
          <a:prstGeom prst="roundRect">
            <a:avLst>
              <a:gd name="adj" fmla="val 9091"/>
            </a:avLst>
          </a:prstGeom>
          <a:solidFill>
            <a:srgbClr val="F4F6FB"/>
          </a:solidFill>
          <a:ln/>
        </p:spPr>
        <p:txBody>
          <a:bodyPr/>
          <a:lstStyle/>
          <a:p>
            <a:endParaRPr lang="en-IN"/>
          </a:p>
        </p:txBody>
      </p:sp>
      <p:sp>
        <p:nvSpPr>
          <p:cNvPr id="9" name="Text 7"/>
          <p:cNvSpPr/>
          <p:nvPr/>
        </p:nvSpPr>
        <p:spPr>
          <a:xfrm>
            <a:off x="685800" y="3273552"/>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Department</a:t>
            </a:r>
            <a:endParaRPr lang="en-US" sz="1200" dirty="0"/>
          </a:p>
        </p:txBody>
      </p:sp>
      <p:sp>
        <p:nvSpPr>
          <p:cNvPr id="10" name="Text 8"/>
          <p:cNvSpPr/>
          <p:nvPr/>
        </p:nvSpPr>
        <p:spPr>
          <a:xfrm>
            <a:off x="685800" y="3520440"/>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IT, Sales, Operations, Marketing, Finance, HR, Customer Support</a:t>
            </a:r>
            <a:endParaRPr lang="en-US" sz="1050" dirty="0"/>
          </a:p>
        </p:txBody>
      </p:sp>
      <p:sp>
        <p:nvSpPr>
          <p:cNvPr id="11" name="Shape 9"/>
          <p:cNvSpPr/>
          <p:nvPr/>
        </p:nvSpPr>
        <p:spPr>
          <a:xfrm>
            <a:off x="548640" y="3941064"/>
            <a:ext cx="5486400" cy="603504"/>
          </a:xfrm>
          <a:prstGeom prst="roundRect">
            <a:avLst>
              <a:gd name="adj" fmla="val 9091"/>
            </a:avLst>
          </a:prstGeom>
          <a:solidFill>
            <a:srgbClr val="F4F6FB"/>
          </a:solidFill>
          <a:ln/>
        </p:spPr>
        <p:txBody>
          <a:bodyPr/>
          <a:lstStyle/>
          <a:p>
            <a:endParaRPr lang="en-IN"/>
          </a:p>
        </p:txBody>
      </p:sp>
      <p:sp>
        <p:nvSpPr>
          <p:cNvPr id="12" name="Text 10"/>
          <p:cNvSpPr/>
          <p:nvPr/>
        </p:nvSpPr>
        <p:spPr>
          <a:xfrm>
            <a:off x="685800" y="3986784"/>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Employment Type</a:t>
            </a:r>
            <a:endParaRPr lang="en-US" sz="1200" dirty="0"/>
          </a:p>
        </p:txBody>
      </p:sp>
      <p:sp>
        <p:nvSpPr>
          <p:cNvPr id="13" name="Text 11"/>
          <p:cNvSpPr/>
          <p:nvPr/>
        </p:nvSpPr>
        <p:spPr>
          <a:xfrm>
            <a:off x="685800" y="4233672"/>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Contract, Full-Time, Part-Time</a:t>
            </a:r>
            <a:endParaRPr lang="en-US" sz="1050" dirty="0"/>
          </a:p>
        </p:txBody>
      </p:sp>
      <p:sp>
        <p:nvSpPr>
          <p:cNvPr id="14" name="Shape 12"/>
          <p:cNvSpPr/>
          <p:nvPr/>
        </p:nvSpPr>
        <p:spPr>
          <a:xfrm>
            <a:off x="548640" y="4654296"/>
            <a:ext cx="5486400" cy="603504"/>
          </a:xfrm>
          <a:prstGeom prst="roundRect">
            <a:avLst>
              <a:gd name="adj" fmla="val 9091"/>
            </a:avLst>
          </a:prstGeom>
          <a:solidFill>
            <a:srgbClr val="F4F6FB"/>
          </a:solidFill>
          <a:ln/>
        </p:spPr>
        <p:txBody>
          <a:bodyPr/>
          <a:lstStyle/>
          <a:p>
            <a:endParaRPr lang="en-IN"/>
          </a:p>
        </p:txBody>
      </p:sp>
      <p:sp>
        <p:nvSpPr>
          <p:cNvPr id="15" name="Text 13"/>
          <p:cNvSpPr/>
          <p:nvPr/>
        </p:nvSpPr>
        <p:spPr>
          <a:xfrm>
            <a:off x="685800" y="4700016"/>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Attrition Status</a:t>
            </a:r>
            <a:endParaRPr lang="en-US" sz="1200" dirty="0"/>
          </a:p>
        </p:txBody>
      </p:sp>
      <p:sp>
        <p:nvSpPr>
          <p:cNvPr id="16" name="Text 14"/>
          <p:cNvSpPr/>
          <p:nvPr/>
        </p:nvSpPr>
        <p:spPr>
          <a:xfrm>
            <a:off x="685800" y="4946904"/>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Active vs. exited employee</a:t>
            </a:r>
            <a:endParaRPr lang="en-US" sz="1050" dirty="0"/>
          </a:p>
        </p:txBody>
      </p:sp>
      <p:sp>
        <p:nvSpPr>
          <p:cNvPr id="17" name="Shape 15"/>
          <p:cNvSpPr/>
          <p:nvPr/>
        </p:nvSpPr>
        <p:spPr>
          <a:xfrm>
            <a:off x="548640" y="5367528"/>
            <a:ext cx="5486400" cy="603504"/>
          </a:xfrm>
          <a:prstGeom prst="roundRect">
            <a:avLst>
              <a:gd name="adj" fmla="val 9091"/>
            </a:avLst>
          </a:prstGeom>
          <a:solidFill>
            <a:srgbClr val="F4F6FB"/>
          </a:solidFill>
          <a:ln/>
        </p:spPr>
        <p:txBody>
          <a:bodyPr/>
          <a:lstStyle/>
          <a:p>
            <a:endParaRPr lang="en-IN"/>
          </a:p>
        </p:txBody>
      </p:sp>
      <p:sp>
        <p:nvSpPr>
          <p:cNvPr id="18" name="Text 16"/>
          <p:cNvSpPr/>
          <p:nvPr/>
        </p:nvSpPr>
        <p:spPr>
          <a:xfrm>
            <a:off x="685800" y="5413248"/>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Performance Score</a:t>
            </a:r>
            <a:endParaRPr lang="en-US" sz="1200" dirty="0"/>
          </a:p>
        </p:txBody>
      </p:sp>
      <p:sp>
        <p:nvSpPr>
          <p:cNvPr id="19" name="Text 17"/>
          <p:cNvSpPr/>
          <p:nvPr/>
        </p:nvSpPr>
        <p:spPr>
          <a:xfrm>
            <a:off x="685800" y="5660136"/>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Numeric performance rating</a:t>
            </a:r>
            <a:endParaRPr lang="en-US" sz="1050" dirty="0"/>
          </a:p>
        </p:txBody>
      </p:sp>
      <p:sp>
        <p:nvSpPr>
          <p:cNvPr id="20" name="Shape 18"/>
          <p:cNvSpPr/>
          <p:nvPr/>
        </p:nvSpPr>
        <p:spPr>
          <a:xfrm>
            <a:off x="6355080" y="2514600"/>
            <a:ext cx="5486400" cy="603504"/>
          </a:xfrm>
          <a:prstGeom prst="roundRect">
            <a:avLst>
              <a:gd name="adj" fmla="val 9091"/>
            </a:avLst>
          </a:prstGeom>
          <a:solidFill>
            <a:srgbClr val="F4F6FB"/>
          </a:solidFill>
          <a:ln/>
        </p:spPr>
        <p:txBody>
          <a:bodyPr/>
          <a:lstStyle/>
          <a:p>
            <a:endParaRPr lang="en-IN"/>
          </a:p>
        </p:txBody>
      </p:sp>
      <p:sp>
        <p:nvSpPr>
          <p:cNvPr id="21" name="Text 19"/>
          <p:cNvSpPr/>
          <p:nvPr/>
        </p:nvSpPr>
        <p:spPr>
          <a:xfrm>
            <a:off x="6492240" y="2560320"/>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Attendance Rate</a:t>
            </a:r>
            <a:endParaRPr lang="en-US" sz="1200" dirty="0"/>
          </a:p>
        </p:txBody>
      </p:sp>
      <p:sp>
        <p:nvSpPr>
          <p:cNvPr id="22" name="Text 20"/>
          <p:cNvSpPr/>
          <p:nvPr/>
        </p:nvSpPr>
        <p:spPr>
          <a:xfrm>
            <a:off x="6492240" y="2807208"/>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Percentage attendance</a:t>
            </a:r>
            <a:endParaRPr lang="en-US" sz="1050" dirty="0"/>
          </a:p>
        </p:txBody>
      </p:sp>
      <p:sp>
        <p:nvSpPr>
          <p:cNvPr id="23" name="Shape 21"/>
          <p:cNvSpPr/>
          <p:nvPr/>
        </p:nvSpPr>
        <p:spPr>
          <a:xfrm>
            <a:off x="6355080" y="3227832"/>
            <a:ext cx="5486400" cy="603504"/>
          </a:xfrm>
          <a:prstGeom prst="roundRect">
            <a:avLst>
              <a:gd name="adj" fmla="val 9091"/>
            </a:avLst>
          </a:prstGeom>
          <a:solidFill>
            <a:srgbClr val="F4F6FB"/>
          </a:solidFill>
          <a:ln/>
        </p:spPr>
        <p:txBody>
          <a:bodyPr/>
          <a:lstStyle/>
          <a:p>
            <a:endParaRPr lang="en-IN"/>
          </a:p>
        </p:txBody>
      </p:sp>
      <p:sp>
        <p:nvSpPr>
          <p:cNvPr id="24" name="Text 22"/>
          <p:cNvSpPr/>
          <p:nvPr/>
        </p:nvSpPr>
        <p:spPr>
          <a:xfrm>
            <a:off x="6492240" y="3273552"/>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Training Hours</a:t>
            </a:r>
            <a:endParaRPr lang="en-US" sz="1200" dirty="0"/>
          </a:p>
        </p:txBody>
      </p:sp>
      <p:sp>
        <p:nvSpPr>
          <p:cNvPr id="25" name="Text 23"/>
          <p:cNvSpPr/>
          <p:nvPr/>
        </p:nvSpPr>
        <p:spPr>
          <a:xfrm>
            <a:off x="6492240" y="3520440"/>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Hours of training completed</a:t>
            </a:r>
            <a:endParaRPr lang="en-US" sz="1050" dirty="0"/>
          </a:p>
        </p:txBody>
      </p:sp>
      <p:sp>
        <p:nvSpPr>
          <p:cNvPr id="26" name="Shape 24"/>
          <p:cNvSpPr/>
          <p:nvPr/>
        </p:nvSpPr>
        <p:spPr>
          <a:xfrm>
            <a:off x="6355080" y="3941064"/>
            <a:ext cx="5486400" cy="603504"/>
          </a:xfrm>
          <a:prstGeom prst="roundRect">
            <a:avLst>
              <a:gd name="adj" fmla="val 9091"/>
            </a:avLst>
          </a:prstGeom>
          <a:solidFill>
            <a:srgbClr val="F4F6FB"/>
          </a:solidFill>
          <a:ln/>
        </p:spPr>
        <p:txBody>
          <a:bodyPr/>
          <a:lstStyle/>
          <a:p>
            <a:endParaRPr lang="en-IN"/>
          </a:p>
        </p:txBody>
      </p:sp>
      <p:sp>
        <p:nvSpPr>
          <p:cNvPr id="27" name="Text 25"/>
          <p:cNvSpPr/>
          <p:nvPr/>
        </p:nvSpPr>
        <p:spPr>
          <a:xfrm>
            <a:off x="6492240" y="3986784"/>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Manager Rating</a:t>
            </a:r>
            <a:endParaRPr lang="en-US" sz="1200" dirty="0"/>
          </a:p>
        </p:txBody>
      </p:sp>
      <p:sp>
        <p:nvSpPr>
          <p:cNvPr id="28" name="Text 26"/>
          <p:cNvSpPr/>
          <p:nvPr/>
        </p:nvSpPr>
        <p:spPr>
          <a:xfrm>
            <a:off x="6492240" y="4233672"/>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Manager-assigned rating</a:t>
            </a:r>
            <a:endParaRPr lang="en-US" sz="1050" dirty="0"/>
          </a:p>
        </p:txBody>
      </p:sp>
      <p:sp>
        <p:nvSpPr>
          <p:cNvPr id="29" name="Shape 27"/>
          <p:cNvSpPr/>
          <p:nvPr/>
        </p:nvSpPr>
        <p:spPr>
          <a:xfrm>
            <a:off x="6355080" y="4654296"/>
            <a:ext cx="5486400" cy="603504"/>
          </a:xfrm>
          <a:prstGeom prst="roundRect">
            <a:avLst>
              <a:gd name="adj" fmla="val 9091"/>
            </a:avLst>
          </a:prstGeom>
          <a:solidFill>
            <a:srgbClr val="F4F6FB"/>
          </a:solidFill>
          <a:ln/>
        </p:spPr>
        <p:txBody>
          <a:bodyPr/>
          <a:lstStyle/>
          <a:p>
            <a:endParaRPr lang="en-IN"/>
          </a:p>
        </p:txBody>
      </p:sp>
      <p:sp>
        <p:nvSpPr>
          <p:cNvPr id="30" name="Text 28"/>
          <p:cNvSpPr/>
          <p:nvPr/>
        </p:nvSpPr>
        <p:spPr>
          <a:xfrm>
            <a:off x="6492240" y="4700016"/>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Salary Band</a:t>
            </a:r>
            <a:endParaRPr lang="en-US" sz="1200" dirty="0"/>
          </a:p>
        </p:txBody>
      </p:sp>
      <p:sp>
        <p:nvSpPr>
          <p:cNvPr id="31" name="Text 29"/>
          <p:cNvSpPr/>
          <p:nvPr/>
        </p:nvSpPr>
        <p:spPr>
          <a:xfrm>
            <a:off x="6492240" y="4946904"/>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Compensation band (1-4)</a:t>
            </a:r>
            <a:endParaRPr lang="en-US" sz="1050" dirty="0"/>
          </a:p>
        </p:txBody>
      </p:sp>
      <p:sp>
        <p:nvSpPr>
          <p:cNvPr id="32" name="Shape 30"/>
          <p:cNvSpPr/>
          <p:nvPr/>
        </p:nvSpPr>
        <p:spPr>
          <a:xfrm>
            <a:off x="6355080" y="5367528"/>
            <a:ext cx="5486400" cy="603504"/>
          </a:xfrm>
          <a:prstGeom prst="roundRect">
            <a:avLst>
              <a:gd name="adj" fmla="val 9091"/>
            </a:avLst>
          </a:prstGeom>
          <a:solidFill>
            <a:srgbClr val="F4F6FB"/>
          </a:solidFill>
          <a:ln/>
        </p:spPr>
        <p:txBody>
          <a:bodyPr/>
          <a:lstStyle/>
          <a:p>
            <a:endParaRPr lang="en-IN"/>
          </a:p>
        </p:txBody>
      </p:sp>
      <p:sp>
        <p:nvSpPr>
          <p:cNvPr id="33" name="Text 31"/>
          <p:cNvSpPr/>
          <p:nvPr/>
        </p:nvSpPr>
        <p:spPr>
          <a:xfrm>
            <a:off x="6492240" y="5413248"/>
            <a:ext cx="5212080" cy="256032"/>
          </a:xfrm>
          <a:prstGeom prst="rect">
            <a:avLst/>
          </a:prstGeom>
          <a:noFill/>
          <a:ln/>
        </p:spPr>
        <p:txBody>
          <a:bodyPr wrap="square" rtlCol="0" anchor="ctr"/>
          <a:lstStyle/>
          <a:p>
            <a:pPr marL="0" indent="0">
              <a:buNone/>
            </a:pPr>
            <a:r>
              <a:rPr lang="en-US" sz="1200" b="1" dirty="0">
                <a:solidFill>
                  <a:srgbClr val="1E2761"/>
                </a:solidFill>
                <a:latin typeface="Calibri" pitchFamily="34" charset="0"/>
                <a:ea typeface="Calibri" pitchFamily="34" charset="-122"/>
                <a:cs typeface="Calibri" pitchFamily="34" charset="-120"/>
              </a:rPr>
              <a:t>Gender / Hire Date / Exit Date / Job Title / Location</a:t>
            </a:r>
            <a:endParaRPr lang="en-US" sz="1200" dirty="0"/>
          </a:p>
        </p:txBody>
      </p:sp>
      <p:sp>
        <p:nvSpPr>
          <p:cNvPr id="34" name="Text 32"/>
          <p:cNvSpPr/>
          <p:nvPr/>
        </p:nvSpPr>
        <p:spPr>
          <a:xfrm>
            <a:off x="6492240" y="5660136"/>
            <a:ext cx="5212080" cy="274320"/>
          </a:xfrm>
          <a:prstGeom prst="rect">
            <a:avLst/>
          </a:prstGeom>
          <a:noFill/>
          <a:ln/>
        </p:spPr>
        <p:txBody>
          <a:bodyPr wrap="square" rtlCol="0" anchor="ctr"/>
          <a:lstStyle/>
          <a:p>
            <a:pPr marL="0" indent="0">
              <a:buNone/>
            </a:pPr>
            <a:r>
              <a:rPr lang="en-US" sz="1050" dirty="0">
                <a:solidFill>
                  <a:srgbClr val="6B7690"/>
                </a:solidFill>
                <a:latin typeface="Calibri" pitchFamily="34" charset="0"/>
                <a:ea typeface="Calibri" pitchFamily="34" charset="-122"/>
                <a:cs typeface="Calibri" pitchFamily="34" charset="-120"/>
              </a:rPr>
              <a:t>Supporting demographic &amp; tenure fields</a:t>
            </a:r>
            <a:endParaRPr lang="en-US" sz="1050" dirty="0"/>
          </a:p>
        </p:txBody>
      </p:sp>
      <p:sp>
        <p:nvSpPr>
          <p:cNvPr id="36" name="Text 33"/>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37" name="Text 34"/>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METHODOLOGY</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Data Preparation &amp; Analytical Approach</a:t>
            </a:r>
            <a:endParaRPr lang="en-US" sz="3200" dirty="0"/>
          </a:p>
        </p:txBody>
      </p:sp>
      <p:sp>
        <p:nvSpPr>
          <p:cNvPr id="4" name="Shape 2"/>
          <p:cNvSpPr/>
          <p:nvPr/>
        </p:nvSpPr>
        <p:spPr>
          <a:xfrm>
            <a:off x="548640" y="1691640"/>
            <a:ext cx="3611880" cy="1737360"/>
          </a:xfrm>
          <a:prstGeom prst="roundRect">
            <a:avLst>
              <a:gd name="adj" fmla="val 4211"/>
            </a:avLst>
          </a:prstGeom>
          <a:solidFill>
            <a:srgbClr val="F4F6FB"/>
          </a:solidFill>
          <a:ln/>
        </p:spPr>
        <p:txBody>
          <a:bodyPr/>
          <a:lstStyle/>
          <a:p>
            <a:endParaRPr lang="en-IN"/>
          </a:p>
        </p:txBody>
      </p:sp>
      <p:sp>
        <p:nvSpPr>
          <p:cNvPr id="5" name="Text 3"/>
          <p:cNvSpPr/>
          <p:nvPr/>
        </p:nvSpPr>
        <p:spPr>
          <a:xfrm>
            <a:off x="731520" y="1801368"/>
            <a:ext cx="914400" cy="457200"/>
          </a:xfrm>
          <a:prstGeom prst="rect">
            <a:avLst/>
          </a:prstGeom>
          <a:noFill/>
          <a:ln/>
        </p:spPr>
        <p:txBody>
          <a:bodyPr wrap="square" rtlCol="0" anchor="ctr"/>
          <a:lstStyle/>
          <a:p>
            <a:pPr marL="0" indent="0">
              <a:buNone/>
            </a:pPr>
            <a:r>
              <a:rPr lang="en-US" sz="2200" b="1" dirty="0">
                <a:solidFill>
                  <a:srgbClr val="9FB6E8"/>
                </a:solidFill>
                <a:latin typeface="Cambria" pitchFamily="34" charset="0"/>
                <a:ea typeface="Cambria" pitchFamily="34" charset="-122"/>
                <a:cs typeface="Cambria" pitchFamily="34" charset="-120"/>
              </a:rPr>
              <a:t>01</a:t>
            </a:r>
            <a:endParaRPr lang="en-US" sz="2200" dirty="0"/>
          </a:p>
        </p:txBody>
      </p:sp>
      <p:sp>
        <p:nvSpPr>
          <p:cNvPr id="6" name="Text 4"/>
          <p:cNvSpPr/>
          <p:nvPr/>
        </p:nvSpPr>
        <p:spPr>
          <a:xfrm>
            <a:off x="731520" y="2240280"/>
            <a:ext cx="3246120" cy="320040"/>
          </a:xfrm>
          <a:prstGeom prst="rect">
            <a:avLst/>
          </a:prstGeom>
          <a:noFill/>
          <a:ln/>
        </p:spPr>
        <p:txBody>
          <a:bodyPr wrap="square"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Review &amp; Connect</a:t>
            </a:r>
            <a:endParaRPr lang="en-US" sz="1400" dirty="0"/>
          </a:p>
        </p:txBody>
      </p:sp>
      <p:sp>
        <p:nvSpPr>
          <p:cNvPr id="7" name="Text 5"/>
          <p:cNvSpPr/>
          <p:nvPr/>
        </p:nvSpPr>
        <p:spPr>
          <a:xfrm>
            <a:off x="731520" y="2587752"/>
            <a:ext cx="3246120" cy="777240"/>
          </a:xfrm>
          <a:prstGeom prst="rect">
            <a:avLst/>
          </a:prstGeom>
          <a:noFill/>
          <a:ln/>
        </p:spPr>
        <p:txBody>
          <a:bodyPr wrap="square" rtlCol="0" anchor="ctr"/>
          <a:lstStyle/>
          <a:p>
            <a:pPr marL="0" indent="0">
              <a:lnSpc>
                <a:spcPct val="112000"/>
              </a:lnSpc>
              <a:buNone/>
            </a:pPr>
            <a:r>
              <a:rPr lang="en-US" sz="1050" dirty="0">
                <a:solidFill>
                  <a:srgbClr val="202840"/>
                </a:solidFill>
                <a:latin typeface="Calibri" pitchFamily="34" charset="0"/>
                <a:ea typeface="Calibri" pitchFamily="34" charset="-122"/>
                <a:cs typeface="Calibri" pitchFamily="34" charset="-120"/>
              </a:rPr>
              <a:t>Reviewed the raw HR dataset, then connected it to Tableau and reviewed available fields and measures.</a:t>
            </a:r>
            <a:endParaRPr lang="en-US" sz="1050" dirty="0"/>
          </a:p>
        </p:txBody>
      </p:sp>
      <p:sp>
        <p:nvSpPr>
          <p:cNvPr id="8" name="Shape 6"/>
          <p:cNvSpPr/>
          <p:nvPr/>
        </p:nvSpPr>
        <p:spPr>
          <a:xfrm>
            <a:off x="4297680" y="1691640"/>
            <a:ext cx="3611880" cy="1737360"/>
          </a:xfrm>
          <a:prstGeom prst="roundRect">
            <a:avLst>
              <a:gd name="adj" fmla="val 4211"/>
            </a:avLst>
          </a:prstGeom>
          <a:solidFill>
            <a:srgbClr val="F4F6FB"/>
          </a:solidFill>
          <a:ln/>
        </p:spPr>
        <p:txBody>
          <a:bodyPr/>
          <a:lstStyle/>
          <a:p>
            <a:endParaRPr lang="en-IN"/>
          </a:p>
        </p:txBody>
      </p:sp>
      <p:sp>
        <p:nvSpPr>
          <p:cNvPr id="9" name="Text 7"/>
          <p:cNvSpPr/>
          <p:nvPr/>
        </p:nvSpPr>
        <p:spPr>
          <a:xfrm>
            <a:off x="4480560" y="1801368"/>
            <a:ext cx="914400" cy="457200"/>
          </a:xfrm>
          <a:prstGeom prst="rect">
            <a:avLst/>
          </a:prstGeom>
          <a:noFill/>
          <a:ln/>
        </p:spPr>
        <p:txBody>
          <a:bodyPr wrap="square" rtlCol="0" anchor="ctr"/>
          <a:lstStyle/>
          <a:p>
            <a:pPr marL="0" indent="0">
              <a:buNone/>
            </a:pPr>
            <a:r>
              <a:rPr lang="en-US" sz="2200" b="1" dirty="0">
                <a:solidFill>
                  <a:srgbClr val="9FB6E8"/>
                </a:solidFill>
                <a:latin typeface="Cambria" pitchFamily="34" charset="0"/>
                <a:ea typeface="Cambria" pitchFamily="34" charset="-122"/>
                <a:cs typeface="Cambria" pitchFamily="34" charset="-120"/>
              </a:rPr>
              <a:t>02</a:t>
            </a:r>
            <a:endParaRPr lang="en-US" sz="2200" dirty="0"/>
          </a:p>
        </p:txBody>
      </p:sp>
      <p:sp>
        <p:nvSpPr>
          <p:cNvPr id="10" name="Text 8"/>
          <p:cNvSpPr/>
          <p:nvPr/>
        </p:nvSpPr>
        <p:spPr>
          <a:xfrm>
            <a:off x="4480560" y="2240280"/>
            <a:ext cx="3246120" cy="320040"/>
          </a:xfrm>
          <a:prstGeom prst="rect">
            <a:avLst/>
          </a:prstGeom>
          <a:noFill/>
          <a:ln/>
        </p:spPr>
        <p:txBody>
          <a:bodyPr wrap="square"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Calculations</a:t>
            </a:r>
            <a:endParaRPr lang="en-US" sz="1400" dirty="0"/>
          </a:p>
        </p:txBody>
      </p:sp>
      <p:sp>
        <p:nvSpPr>
          <p:cNvPr id="11" name="Text 9"/>
          <p:cNvSpPr/>
          <p:nvPr/>
        </p:nvSpPr>
        <p:spPr>
          <a:xfrm>
            <a:off x="4480560" y="2587752"/>
            <a:ext cx="3246120" cy="777240"/>
          </a:xfrm>
          <a:prstGeom prst="rect">
            <a:avLst/>
          </a:prstGeom>
          <a:noFill/>
          <a:ln/>
        </p:spPr>
        <p:txBody>
          <a:bodyPr wrap="square" rtlCol="0" anchor="ctr"/>
          <a:lstStyle/>
          <a:p>
            <a:pPr marL="0" indent="0">
              <a:lnSpc>
                <a:spcPct val="112000"/>
              </a:lnSpc>
              <a:buNone/>
            </a:pPr>
            <a:r>
              <a:rPr lang="en-US" sz="1050" dirty="0">
                <a:solidFill>
                  <a:srgbClr val="202840"/>
                </a:solidFill>
                <a:latin typeface="Calibri" pitchFamily="34" charset="0"/>
                <a:ea typeface="Calibri" pitchFamily="34" charset="-122"/>
                <a:cs typeface="Calibri" pitchFamily="34" charset="-120"/>
              </a:rPr>
              <a:t>Built the calculations and aggregations needed to support each KPI and visualization.</a:t>
            </a:r>
            <a:endParaRPr lang="en-US" sz="1050" dirty="0"/>
          </a:p>
        </p:txBody>
      </p:sp>
      <p:sp>
        <p:nvSpPr>
          <p:cNvPr id="12" name="Shape 10"/>
          <p:cNvSpPr/>
          <p:nvPr/>
        </p:nvSpPr>
        <p:spPr>
          <a:xfrm>
            <a:off x="8046720" y="1691640"/>
            <a:ext cx="3611880" cy="1737360"/>
          </a:xfrm>
          <a:prstGeom prst="roundRect">
            <a:avLst>
              <a:gd name="adj" fmla="val 4211"/>
            </a:avLst>
          </a:prstGeom>
          <a:solidFill>
            <a:srgbClr val="F4F6FB"/>
          </a:solidFill>
          <a:ln/>
        </p:spPr>
        <p:txBody>
          <a:bodyPr/>
          <a:lstStyle/>
          <a:p>
            <a:endParaRPr lang="en-IN"/>
          </a:p>
        </p:txBody>
      </p:sp>
      <p:sp>
        <p:nvSpPr>
          <p:cNvPr id="13" name="Text 11"/>
          <p:cNvSpPr/>
          <p:nvPr/>
        </p:nvSpPr>
        <p:spPr>
          <a:xfrm>
            <a:off x="8229600" y="1801368"/>
            <a:ext cx="914400" cy="457200"/>
          </a:xfrm>
          <a:prstGeom prst="rect">
            <a:avLst/>
          </a:prstGeom>
          <a:noFill/>
          <a:ln/>
        </p:spPr>
        <p:txBody>
          <a:bodyPr wrap="square" rtlCol="0" anchor="ctr"/>
          <a:lstStyle/>
          <a:p>
            <a:pPr marL="0" indent="0">
              <a:buNone/>
            </a:pPr>
            <a:r>
              <a:rPr lang="en-US" sz="2200" b="1" dirty="0">
                <a:solidFill>
                  <a:srgbClr val="9FB6E8"/>
                </a:solidFill>
                <a:latin typeface="Cambria" pitchFamily="34" charset="0"/>
                <a:ea typeface="Cambria" pitchFamily="34" charset="-122"/>
                <a:cs typeface="Cambria" pitchFamily="34" charset="-120"/>
              </a:rPr>
              <a:t>03</a:t>
            </a:r>
            <a:endParaRPr lang="en-US" sz="2200" dirty="0"/>
          </a:p>
        </p:txBody>
      </p:sp>
      <p:sp>
        <p:nvSpPr>
          <p:cNvPr id="14" name="Text 12"/>
          <p:cNvSpPr/>
          <p:nvPr/>
        </p:nvSpPr>
        <p:spPr>
          <a:xfrm>
            <a:off x="8229600" y="2240280"/>
            <a:ext cx="3246120" cy="320040"/>
          </a:xfrm>
          <a:prstGeom prst="rect">
            <a:avLst/>
          </a:prstGeom>
          <a:noFill/>
          <a:ln/>
        </p:spPr>
        <p:txBody>
          <a:bodyPr wrap="square"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Build KPIs</a:t>
            </a:r>
            <a:endParaRPr lang="en-US" sz="1400" dirty="0"/>
          </a:p>
        </p:txBody>
      </p:sp>
      <p:sp>
        <p:nvSpPr>
          <p:cNvPr id="15" name="Text 13"/>
          <p:cNvSpPr/>
          <p:nvPr/>
        </p:nvSpPr>
        <p:spPr>
          <a:xfrm>
            <a:off x="8229600" y="2587752"/>
            <a:ext cx="3246120" cy="777240"/>
          </a:xfrm>
          <a:prstGeom prst="rect">
            <a:avLst/>
          </a:prstGeom>
          <a:noFill/>
          <a:ln/>
        </p:spPr>
        <p:txBody>
          <a:bodyPr wrap="square" rtlCol="0" anchor="ctr"/>
          <a:lstStyle/>
          <a:p>
            <a:pPr marL="0" indent="0">
              <a:lnSpc>
                <a:spcPct val="112000"/>
              </a:lnSpc>
              <a:buNone/>
            </a:pPr>
            <a:r>
              <a:rPr lang="en-US" sz="1050" dirty="0">
                <a:solidFill>
                  <a:srgbClr val="202840"/>
                </a:solidFill>
                <a:latin typeface="Calibri" pitchFamily="34" charset="0"/>
                <a:ea typeface="Calibri" pitchFamily="34" charset="-122"/>
                <a:cs typeface="Calibri" pitchFamily="34" charset="-120"/>
              </a:rPr>
              <a:t>Created six standalone KPI worksheets for the core workforce metrics.</a:t>
            </a:r>
            <a:endParaRPr lang="en-US" sz="1050" dirty="0"/>
          </a:p>
        </p:txBody>
      </p:sp>
      <p:sp>
        <p:nvSpPr>
          <p:cNvPr id="16" name="Shape 14"/>
          <p:cNvSpPr/>
          <p:nvPr/>
        </p:nvSpPr>
        <p:spPr>
          <a:xfrm>
            <a:off x="548640" y="3657600"/>
            <a:ext cx="3611880" cy="1737360"/>
          </a:xfrm>
          <a:prstGeom prst="roundRect">
            <a:avLst>
              <a:gd name="adj" fmla="val 4211"/>
            </a:avLst>
          </a:prstGeom>
          <a:solidFill>
            <a:srgbClr val="F4F6FB"/>
          </a:solidFill>
          <a:ln/>
        </p:spPr>
        <p:txBody>
          <a:bodyPr/>
          <a:lstStyle/>
          <a:p>
            <a:endParaRPr lang="en-IN"/>
          </a:p>
        </p:txBody>
      </p:sp>
      <p:sp>
        <p:nvSpPr>
          <p:cNvPr id="17" name="Text 15"/>
          <p:cNvSpPr/>
          <p:nvPr/>
        </p:nvSpPr>
        <p:spPr>
          <a:xfrm>
            <a:off x="731520" y="3767328"/>
            <a:ext cx="914400" cy="457200"/>
          </a:xfrm>
          <a:prstGeom prst="rect">
            <a:avLst/>
          </a:prstGeom>
          <a:noFill/>
          <a:ln/>
        </p:spPr>
        <p:txBody>
          <a:bodyPr wrap="square" rtlCol="0" anchor="ctr"/>
          <a:lstStyle/>
          <a:p>
            <a:pPr marL="0" indent="0">
              <a:buNone/>
            </a:pPr>
            <a:r>
              <a:rPr lang="en-US" sz="2200" b="1" dirty="0">
                <a:solidFill>
                  <a:srgbClr val="9FB6E8"/>
                </a:solidFill>
                <a:latin typeface="Cambria" pitchFamily="34" charset="0"/>
                <a:ea typeface="Cambria" pitchFamily="34" charset="-122"/>
                <a:cs typeface="Cambria" pitchFamily="34" charset="-120"/>
              </a:rPr>
              <a:t>04</a:t>
            </a:r>
            <a:endParaRPr lang="en-US" sz="2200" dirty="0"/>
          </a:p>
        </p:txBody>
      </p:sp>
      <p:sp>
        <p:nvSpPr>
          <p:cNvPr id="18" name="Text 16"/>
          <p:cNvSpPr/>
          <p:nvPr/>
        </p:nvSpPr>
        <p:spPr>
          <a:xfrm>
            <a:off x="731520" y="4206240"/>
            <a:ext cx="3246120" cy="320040"/>
          </a:xfrm>
          <a:prstGeom prst="rect">
            <a:avLst/>
          </a:prstGeom>
          <a:noFill/>
          <a:ln/>
        </p:spPr>
        <p:txBody>
          <a:bodyPr wrap="square"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Build Visuals</a:t>
            </a:r>
            <a:endParaRPr lang="en-US" sz="1400" dirty="0"/>
          </a:p>
        </p:txBody>
      </p:sp>
      <p:sp>
        <p:nvSpPr>
          <p:cNvPr id="19" name="Text 17"/>
          <p:cNvSpPr/>
          <p:nvPr/>
        </p:nvSpPr>
        <p:spPr>
          <a:xfrm>
            <a:off x="731520" y="4553712"/>
            <a:ext cx="3246120" cy="777240"/>
          </a:xfrm>
          <a:prstGeom prst="rect">
            <a:avLst/>
          </a:prstGeom>
          <a:noFill/>
          <a:ln/>
        </p:spPr>
        <p:txBody>
          <a:bodyPr wrap="square" rtlCol="0" anchor="ctr"/>
          <a:lstStyle/>
          <a:p>
            <a:pPr marL="0" indent="0">
              <a:lnSpc>
                <a:spcPct val="112000"/>
              </a:lnSpc>
              <a:buNone/>
            </a:pPr>
            <a:r>
              <a:rPr lang="en-US" sz="1050" dirty="0">
                <a:solidFill>
                  <a:srgbClr val="202840"/>
                </a:solidFill>
                <a:latin typeface="Calibri" pitchFamily="34" charset="0"/>
                <a:ea typeface="Calibri" pitchFamily="34" charset="-122"/>
                <a:cs typeface="Calibri" pitchFamily="34" charset="-120"/>
              </a:rPr>
              <a:t>Created individual analytical visualizations, choosing chart types based on the question each one answers.</a:t>
            </a:r>
            <a:endParaRPr lang="en-US" sz="1050" dirty="0"/>
          </a:p>
        </p:txBody>
      </p:sp>
      <p:sp>
        <p:nvSpPr>
          <p:cNvPr id="20" name="Shape 18"/>
          <p:cNvSpPr/>
          <p:nvPr/>
        </p:nvSpPr>
        <p:spPr>
          <a:xfrm>
            <a:off x="4297680" y="3657600"/>
            <a:ext cx="3611880" cy="1737360"/>
          </a:xfrm>
          <a:prstGeom prst="roundRect">
            <a:avLst>
              <a:gd name="adj" fmla="val 4211"/>
            </a:avLst>
          </a:prstGeom>
          <a:solidFill>
            <a:srgbClr val="F4F6FB"/>
          </a:solidFill>
          <a:ln/>
        </p:spPr>
        <p:txBody>
          <a:bodyPr/>
          <a:lstStyle/>
          <a:p>
            <a:endParaRPr lang="en-IN"/>
          </a:p>
        </p:txBody>
      </p:sp>
      <p:sp>
        <p:nvSpPr>
          <p:cNvPr id="21" name="Text 19"/>
          <p:cNvSpPr/>
          <p:nvPr/>
        </p:nvSpPr>
        <p:spPr>
          <a:xfrm>
            <a:off x="4480560" y="3767328"/>
            <a:ext cx="914400" cy="457200"/>
          </a:xfrm>
          <a:prstGeom prst="rect">
            <a:avLst/>
          </a:prstGeom>
          <a:noFill/>
          <a:ln/>
        </p:spPr>
        <p:txBody>
          <a:bodyPr wrap="square" rtlCol="0" anchor="ctr"/>
          <a:lstStyle/>
          <a:p>
            <a:pPr marL="0" indent="0">
              <a:buNone/>
            </a:pPr>
            <a:r>
              <a:rPr lang="en-US" sz="2200" b="1" dirty="0">
                <a:solidFill>
                  <a:srgbClr val="9FB6E8"/>
                </a:solidFill>
                <a:latin typeface="Cambria" pitchFamily="34" charset="0"/>
                <a:ea typeface="Cambria" pitchFamily="34" charset="-122"/>
                <a:cs typeface="Cambria" pitchFamily="34" charset="-120"/>
              </a:rPr>
              <a:t>05</a:t>
            </a:r>
            <a:endParaRPr lang="en-US" sz="2200" dirty="0"/>
          </a:p>
        </p:txBody>
      </p:sp>
      <p:sp>
        <p:nvSpPr>
          <p:cNvPr id="22" name="Text 20"/>
          <p:cNvSpPr/>
          <p:nvPr/>
        </p:nvSpPr>
        <p:spPr>
          <a:xfrm>
            <a:off x="4480560" y="4206240"/>
            <a:ext cx="3246120" cy="320040"/>
          </a:xfrm>
          <a:prstGeom prst="rect">
            <a:avLst/>
          </a:prstGeom>
          <a:noFill/>
          <a:ln/>
        </p:spPr>
        <p:txBody>
          <a:bodyPr wrap="square"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Assemble Dashboard</a:t>
            </a:r>
            <a:endParaRPr lang="en-US" sz="1400" dirty="0"/>
          </a:p>
        </p:txBody>
      </p:sp>
      <p:sp>
        <p:nvSpPr>
          <p:cNvPr id="23" name="Text 21"/>
          <p:cNvSpPr/>
          <p:nvPr/>
        </p:nvSpPr>
        <p:spPr>
          <a:xfrm>
            <a:off x="4480560" y="4553712"/>
            <a:ext cx="3246120" cy="777240"/>
          </a:xfrm>
          <a:prstGeom prst="rect">
            <a:avLst/>
          </a:prstGeom>
          <a:noFill/>
          <a:ln/>
        </p:spPr>
        <p:txBody>
          <a:bodyPr wrap="square" rtlCol="0" anchor="ctr"/>
          <a:lstStyle/>
          <a:p>
            <a:pPr marL="0" indent="0">
              <a:lnSpc>
                <a:spcPct val="112000"/>
              </a:lnSpc>
              <a:buNone/>
            </a:pPr>
            <a:r>
              <a:rPr lang="en-US" sz="1050" dirty="0">
                <a:solidFill>
                  <a:srgbClr val="202840"/>
                </a:solidFill>
                <a:latin typeface="Calibri" pitchFamily="34" charset="0"/>
                <a:ea typeface="Calibri" pitchFamily="34" charset="-122"/>
                <a:cs typeface="Calibri" pitchFamily="34" charset="-120"/>
              </a:rPr>
              <a:t>Combined all worksheets into one interactive dashboard and added actions/filters linking charts to KPIs.</a:t>
            </a:r>
            <a:endParaRPr lang="en-US" sz="1050" dirty="0"/>
          </a:p>
        </p:txBody>
      </p:sp>
      <p:sp>
        <p:nvSpPr>
          <p:cNvPr id="24" name="Shape 22"/>
          <p:cNvSpPr/>
          <p:nvPr/>
        </p:nvSpPr>
        <p:spPr>
          <a:xfrm>
            <a:off x="8046720" y="3657600"/>
            <a:ext cx="3611880" cy="1737360"/>
          </a:xfrm>
          <a:prstGeom prst="roundRect">
            <a:avLst>
              <a:gd name="adj" fmla="val 4211"/>
            </a:avLst>
          </a:prstGeom>
          <a:solidFill>
            <a:srgbClr val="F4F6FB"/>
          </a:solidFill>
          <a:ln/>
        </p:spPr>
        <p:txBody>
          <a:bodyPr/>
          <a:lstStyle/>
          <a:p>
            <a:endParaRPr lang="en-IN"/>
          </a:p>
        </p:txBody>
      </p:sp>
      <p:sp>
        <p:nvSpPr>
          <p:cNvPr id="25" name="Text 23"/>
          <p:cNvSpPr/>
          <p:nvPr/>
        </p:nvSpPr>
        <p:spPr>
          <a:xfrm>
            <a:off x="8229600" y="3767328"/>
            <a:ext cx="914400" cy="457200"/>
          </a:xfrm>
          <a:prstGeom prst="rect">
            <a:avLst/>
          </a:prstGeom>
          <a:noFill/>
          <a:ln/>
        </p:spPr>
        <p:txBody>
          <a:bodyPr wrap="square" rtlCol="0" anchor="ctr"/>
          <a:lstStyle/>
          <a:p>
            <a:pPr marL="0" indent="0">
              <a:buNone/>
            </a:pPr>
            <a:r>
              <a:rPr lang="en-US" sz="2200" b="1" dirty="0">
                <a:solidFill>
                  <a:srgbClr val="9FB6E8"/>
                </a:solidFill>
                <a:latin typeface="Cambria" pitchFamily="34" charset="0"/>
                <a:ea typeface="Cambria" pitchFamily="34" charset="-122"/>
                <a:cs typeface="Cambria" pitchFamily="34" charset="-120"/>
              </a:rPr>
              <a:t>06</a:t>
            </a:r>
            <a:endParaRPr lang="en-US" sz="2200" dirty="0"/>
          </a:p>
        </p:txBody>
      </p:sp>
      <p:sp>
        <p:nvSpPr>
          <p:cNvPr id="26" name="Text 24"/>
          <p:cNvSpPr/>
          <p:nvPr/>
        </p:nvSpPr>
        <p:spPr>
          <a:xfrm>
            <a:off x="8229600" y="4206240"/>
            <a:ext cx="3246120" cy="320040"/>
          </a:xfrm>
          <a:prstGeom prst="rect">
            <a:avLst/>
          </a:prstGeom>
          <a:noFill/>
          <a:ln/>
        </p:spPr>
        <p:txBody>
          <a:bodyPr wrap="square"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Test &amp; Package</a:t>
            </a:r>
            <a:endParaRPr lang="en-US" sz="1400" dirty="0"/>
          </a:p>
        </p:txBody>
      </p:sp>
      <p:sp>
        <p:nvSpPr>
          <p:cNvPr id="27" name="Text 25"/>
          <p:cNvSpPr/>
          <p:nvPr/>
        </p:nvSpPr>
        <p:spPr>
          <a:xfrm>
            <a:off x="8229600" y="4553712"/>
            <a:ext cx="3246120" cy="777240"/>
          </a:xfrm>
          <a:prstGeom prst="rect">
            <a:avLst/>
          </a:prstGeom>
          <a:noFill/>
          <a:ln/>
        </p:spPr>
        <p:txBody>
          <a:bodyPr wrap="square" rtlCol="0" anchor="ctr"/>
          <a:lstStyle/>
          <a:p>
            <a:pPr marL="0" indent="0">
              <a:lnSpc>
                <a:spcPct val="112000"/>
              </a:lnSpc>
              <a:buNone/>
            </a:pPr>
            <a:r>
              <a:rPr lang="en-US" sz="1050" dirty="0">
                <a:solidFill>
                  <a:srgbClr val="202840"/>
                </a:solidFill>
                <a:latin typeface="Calibri" pitchFamily="34" charset="0"/>
                <a:ea typeface="Calibri" pitchFamily="34" charset="-122"/>
                <a:cs typeface="Calibri" pitchFamily="34" charset="-120"/>
              </a:rPr>
              <a:t>Tested every interaction, validated the metrics displayed, and saved the workbook as a packaged .twbx file.</a:t>
            </a:r>
            <a:endParaRPr lang="en-US" sz="1050" dirty="0"/>
          </a:p>
        </p:txBody>
      </p:sp>
      <p:sp>
        <p:nvSpPr>
          <p:cNvPr id="29" name="Text 26"/>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30" name="Text 27"/>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RELATIONSHIP ANALYSIS</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Performance vs. Attendance</a:t>
            </a:r>
            <a:endParaRPr lang="en-US" sz="3200" dirty="0"/>
          </a:p>
        </p:txBody>
      </p:sp>
      <p:sp>
        <p:nvSpPr>
          <p:cNvPr id="4" name="Shape 2"/>
          <p:cNvSpPr/>
          <p:nvPr/>
        </p:nvSpPr>
        <p:spPr>
          <a:xfrm>
            <a:off x="640080" y="1828800"/>
            <a:ext cx="6217920" cy="3749040"/>
          </a:xfrm>
          <a:prstGeom prst="roundRect">
            <a:avLst>
              <a:gd name="adj" fmla="val 1951"/>
            </a:avLst>
          </a:prstGeom>
          <a:solidFill>
            <a:srgbClr val="F4F6FB"/>
          </a:solidFill>
          <a:ln/>
        </p:spPr>
        <p:txBody>
          <a:bodyPr/>
          <a:lstStyle/>
          <a:p>
            <a:endParaRPr lang="en-IN"/>
          </a:p>
        </p:txBody>
      </p:sp>
      <p:sp>
        <p:nvSpPr>
          <p:cNvPr id="5" name="Text 3"/>
          <p:cNvSpPr/>
          <p:nvPr/>
        </p:nvSpPr>
        <p:spPr>
          <a:xfrm>
            <a:off x="914400" y="2011680"/>
            <a:ext cx="5669280" cy="274320"/>
          </a:xfrm>
          <a:prstGeom prst="rect">
            <a:avLst/>
          </a:prstGeom>
          <a:noFill/>
          <a:ln/>
        </p:spPr>
        <p:txBody>
          <a:bodyPr wrap="square" rtlCol="0" anchor="ctr"/>
          <a:lstStyle/>
          <a:p>
            <a:pPr marL="0" indent="0">
              <a:buNone/>
            </a:pPr>
            <a:r>
              <a:rPr lang="en-US" sz="1000" b="1" kern="0" spc="100" dirty="0">
                <a:solidFill>
                  <a:srgbClr val="6B7690"/>
                </a:solidFill>
                <a:latin typeface="Calibri" pitchFamily="34" charset="0"/>
                <a:ea typeface="Calibri" pitchFamily="34" charset="-122"/>
                <a:cs typeface="Calibri" pitchFamily="34" charset="-120"/>
              </a:rPr>
              <a:t>CONCEPTUAL ILLUSTRATION</a:t>
            </a:r>
            <a:endParaRPr lang="en-US" sz="1000" dirty="0"/>
          </a:p>
        </p:txBody>
      </p:sp>
      <p:sp>
        <p:nvSpPr>
          <p:cNvPr id="6" name="Shape 4"/>
          <p:cNvSpPr/>
          <p:nvPr/>
        </p:nvSpPr>
        <p:spPr>
          <a:xfrm>
            <a:off x="1280160" y="2468880"/>
            <a:ext cx="0" cy="2743200"/>
          </a:xfrm>
          <a:prstGeom prst="line">
            <a:avLst/>
          </a:prstGeom>
          <a:noFill/>
          <a:ln w="15875">
            <a:solidFill>
              <a:srgbClr val="6B7690"/>
            </a:solidFill>
            <a:prstDash val="solid"/>
          </a:ln>
        </p:spPr>
        <p:txBody>
          <a:bodyPr/>
          <a:lstStyle/>
          <a:p>
            <a:endParaRPr lang="en-IN"/>
          </a:p>
        </p:txBody>
      </p:sp>
      <p:sp>
        <p:nvSpPr>
          <p:cNvPr id="7" name="Shape 5"/>
          <p:cNvSpPr/>
          <p:nvPr/>
        </p:nvSpPr>
        <p:spPr>
          <a:xfrm>
            <a:off x="1280160" y="5212080"/>
            <a:ext cx="4937760" cy="0"/>
          </a:xfrm>
          <a:prstGeom prst="line">
            <a:avLst/>
          </a:prstGeom>
          <a:noFill/>
          <a:ln w="15875">
            <a:solidFill>
              <a:srgbClr val="6B7690"/>
            </a:solidFill>
            <a:prstDash val="solid"/>
          </a:ln>
        </p:spPr>
        <p:txBody>
          <a:bodyPr/>
          <a:lstStyle/>
          <a:p>
            <a:endParaRPr lang="en-IN"/>
          </a:p>
        </p:txBody>
      </p:sp>
      <p:sp>
        <p:nvSpPr>
          <p:cNvPr id="8" name="Shape 6"/>
          <p:cNvSpPr/>
          <p:nvPr/>
        </p:nvSpPr>
        <p:spPr>
          <a:xfrm>
            <a:off x="1645920" y="4846320"/>
            <a:ext cx="128016" cy="128016"/>
          </a:xfrm>
          <a:prstGeom prst="ellipse">
            <a:avLst/>
          </a:prstGeom>
          <a:solidFill>
            <a:srgbClr val="2F8F9D">
              <a:alpha val="85000"/>
            </a:srgbClr>
          </a:solidFill>
          <a:ln/>
        </p:spPr>
        <p:txBody>
          <a:bodyPr/>
          <a:lstStyle/>
          <a:p>
            <a:endParaRPr lang="en-IN"/>
          </a:p>
        </p:txBody>
      </p:sp>
      <p:sp>
        <p:nvSpPr>
          <p:cNvPr id="9" name="Shape 7"/>
          <p:cNvSpPr/>
          <p:nvPr/>
        </p:nvSpPr>
        <p:spPr>
          <a:xfrm>
            <a:off x="2103120" y="4663440"/>
            <a:ext cx="128016" cy="128016"/>
          </a:xfrm>
          <a:prstGeom prst="ellipse">
            <a:avLst/>
          </a:prstGeom>
          <a:solidFill>
            <a:srgbClr val="2F8F9D">
              <a:alpha val="85000"/>
            </a:srgbClr>
          </a:solidFill>
          <a:ln/>
        </p:spPr>
        <p:txBody>
          <a:bodyPr/>
          <a:lstStyle/>
          <a:p>
            <a:endParaRPr lang="en-IN"/>
          </a:p>
        </p:txBody>
      </p:sp>
      <p:sp>
        <p:nvSpPr>
          <p:cNvPr id="10" name="Shape 8"/>
          <p:cNvSpPr/>
          <p:nvPr/>
        </p:nvSpPr>
        <p:spPr>
          <a:xfrm>
            <a:off x="2468880" y="4480560"/>
            <a:ext cx="128016" cy="128016"/>
          </a:xfrm>
          <a:prstGeom prst="ellipse">
            <a:avLst/>
          </a:prstGeom>
          <a:solidFill>
            <a:srgbClr val="2F8F9D">
              <a:alpha val="85000"/>
            </a:srgbClr>
          </a:solidFill>
          <a:ln/>
        </p:spPr>
        <p:txBody>
          <a:bodyPr/>
          <a:lstStyle/>
          <a:p>
            <a:endParaRPr lang="en-IN"/>
          </a:p>
        </p:txBody>
      </p:sp>
      <p:sp>
        <p:nvSpPr>
          <p:cNvPr id="11" name="Shape 9"/>
          <p:cNvSpPr/>
          <p:nvPr/>
        </p:nvSpPr>
        <p:spPr>
          <a:xfrm>
            <a:off x="2926080" y="4206240"/>
            <a:ext cx="128016" cy="128016"/>
          </a:xfrm>
          <a:prstGeom prst="ellipse">
            <a:avLst/>
          </a:prstGeom>
          <a:solidFill>
            <a:srgbClr val="2F8F9D">
              <a:alpha val="85000"/>
            </a:srgbClr>
          </a:solidFill>
          <a:ln/>
        </p:spPr>
        <p:txBody>
          <a:bodyPr/>
          <a:lstStyle/>
          <a:p>
            <a:endParaRPr lang="en-IN"/>
          </a:p>
        </p:txBody>
      </p:sp>
      <p:sp>
        <p:nvSpPr>
          <p:cNvPr id="12" name="Shape 10"/>
          <p:cNvSpPr/>
          <p:nvPr/>
        </p:nvSpPr>
        <p:spPr>
          <a:xfrm>
            <a:off x="3291840" y="4114800"/>
            <a:ext cx="128016" cy="128016"/>
          </a:xfrm>
          <a:prstGeom prst="ellipse">
            <a:avLst/>
          </a:prstGeom>
          <a:solidFill>
            <a:srgbClr val="2F8F9D">
              <a:alpha val="85000"/>
            </a:srgbClr>
          </a:solidFill>
          <a:ln/>
        </p:spPr>
        <p:txBody>
          <a:bodyPr/>
          <a:lstStyle/>
          <a:p>
            <a:endParaRPr lang="en-IN"/>
          </a:p>
        </p:txBody>
      </p:sp>
      <p:sp>
        <p:nvSpPr>
          <p:cNvPr id="13" name="Shape 11"/>
          <p:cNvSpPr/>
          <p:nvPr/>
        </p:nvSpPr>
        <p:spPr>
          <a:xfrm>
            <a:off x="3749040" y="3749040"/>
            <a:ext cx="128016" cy="128016"/>
          </a:xfrm>
          <a:prstGeom prst="ellipse">
            <a:avLst/>
          </a:prstGeom>
          <a:solidFill>
            <a:srgbClr val="2F8F9D">
              <a:alpha val="85000"/>
            </a:srgbClr>
          </a:solidFill>
          <a:ln/>
        </p:spPr>
        <p:txBody>
          <a:bodyPr/>
          <a:lstStyle/>
          <a:p>
            <a:endParaRPr lang="en-IN"/>
          </a:p>
        </p:txBody>
      </p:sp>
      <p:sp>
        <p:nvSpPr>
          <p:cNvPr id="14" name="Shape 12"/>
          <p:cNvSpPr/>
          <p:nvPr/>
        </p:nvSpPr>
        <p:spPr>
          <a:xfrm>
            <a:off x="4206240" y="3566160"/>
            <a:ext cx="128016" cy="128016"/>
          </a:xfrm>
          <a:prstGeom prst="ellipse">
            <a:avLst/>
          </a:prstGeom>
          <a:solidFill>
            <a:srgbClr val="2F8F9D">
              <a:alpha val="85000"/>
            </a:srgbClr>
          </a:solidFill>
          <a:ln/>
        </p:spPr>
        <p:txBody>
          <a:bodyPr/>
          <a:lstStyle/>
          <a:p>
            <a:endParaRPr lang="en-IN"/>
          </a:p>
        </p:txBody>
      </p:sp>
      <p:sp>
        <p:nvSpPr>
          <p:cNvPr id="15" name="Shape 13"/>
          <p:cNvSpPr/>
          <p:nvPr/>
        </p:nvSpPr>
        <p:spPr>
          <a:xfrm>
            <a:off x="4572000" y="3383280"/>
            <a:ext cx="128016" cy="128016"/>
          </a:xfrm>
          <a:prstGeom prst="ellipse">
            <a:avLst/>
          </a:prstGeom>
          <a:solidFill>
            <a:srgbClr val="2F8F9D">
              <a:alpha val="85000"/>
            </a:srgbClr>
          </a:solidFill>
          <a:ln/>
        </p:spPr>
        <p:txBody>
          <a:bodyPr/>
          <a:lstStyle/>
          <a:p>
            <a:endParaRPr lang="en-IN"/>
          </a:p>
        </p:txBody>
      </p:sp>
      <p:sp>
        <p:nvSpPr>
          <p:cNvPr id="16" name="Shape 14"/>
          <p:cNvSpPr/>
          <p:nvPr/>
        </p:nvSpPr>
        <p:spPr>
          <a:xfrm>
            <a:off x="5029200" y="3108960"/>
            <a:ext cx="128016" cy="128016"/>
          </a:xfrm>
          <a:prstGeom prst="ellipse">
            <a:avLst/>
          </a:prstGeom>
          <a:solidFill>
            <a:srgbClr val="2F8F9D">
              <a:alpha val="85000"/>
            </a:srgbClr>
          </a:solidFill>
          <a:ln/>
        </p:spPr>
        <p:txBody>
          <a:bodyPr/>
          <a:lstStyle/>
          <a:p>
            <a:endParaRPr lang="en-IN"/>
          </a:p>
        </p:txBody>
      </p:sp>
      <p:sp>
        <p:nvSpPr>
          <p:cNvPr id="17" name="Shape 15"/>
          <p:cNvSpPr/>
          <p:nvPr/>
        </p:nvSpPr>
        <p:spPr>
          <a:xfrm>
            <a:off x="5486400" y="2834640"/>
            <a:ext cx="128016" cy="128016"/>
          </a:xfrm>
          <a:prstGeom prst="ellipse">
            <a:avLst/>
          </a:prstGeom>
          <a:solidFill>
            <a:srgbClr val="2F8F9D">
              <a:alpha val="85000"/>
            </a:srgbClr>
          </a:solidFill>
          <a:ln/>
        </p:spPr>
        <p:txBody>
          <a:bodyPr/>
          <a:lstStyle/>
          <a:p>
            <a:endParaRPr lang="en-IN"/>
          </a:p>
        </p:txBody>
      </p:sp>
      <p:sp>
        <p:nvSpPr>
          <p:cNvPr id="18" name="Shape 16"/>
          <p:cNvSpPr/>
          <p:nvPr/>
        </p:nvSpPr>
        <p:spPr>
          <a:xfrm>
            <a:off x="2651760" y="4572000"/>
            <a:ext cx="128016" cy="128016"/>
          </a:xfrm>
          <a:prstGeom prst="ellipse">
            <a:avLst/>
          </a:prstGeom>
          <a:solidFill>
            <a:srgbClr val="2F8F9D">
              <a:alpha val="85000"/>
            </a:srgbClr>
          </a:solidFill>
          <a:ln/>
        </p:spPr>
        <p:txBody>
          <a:bodyPr/>
          <a:lstStyle/>
          <a:p>
            <a:endParaRPr lang="en-IN"/>
          </a:p>
        </p:txBody>
      </p:sp>
      <p:sp>
        <p:nvSpPr>
          <p:cNvPr id="19" name="Shape 17"/>
          <p:cNvSpPr/>
          <p:nvPr/>
        </p:nvSpPr>
        <p:spPr>
          <a:xfrm>
            <a:off x="3931920" y="3931920"/>
            <a:ext cx="128016" cy="128016"/>
          </a:xfrm>
          <a:prstGeom prst="ellipse">
            <a:avLst/>
          </a:prstGeom>
          <a:solidFill>
            <a:srgbClr val="2F8F9D">
              <a:alpha val="85000"/>
            </a:srgbClr>
          </a:solidFill>
          <a:ln/>
        </p:spPr>
        <p:txBody>
          <a:bodyPr/>
          <a:lstStyle/>
          <a:p>
            <a:endParaRPr lang="en-IN"/>
          </a:p>
        </p:txBody>
      </p:sp>
      <p:sp>
        <p:nvSpPr>
          <p:cNvPr id="20" name="Shape 18"/>
          <p:cNvSpPr/>
          <p:nvPr/>
        </p:nvSpPr>
        <p:spPr>
          <a:xfrm>
            <a:off x="4846320" y="3200400"/>
            <a:ext cx="128016" cy="128016"/>
          </a:xfrm>
          <a:prstGeom prst="ellipse">
            <a:avLst/>
          </a:prstGeom>
          <a:solidFill>
            <a:srgbClr val="2F8F9D">
              <a:alpha val="85000"/>
            </a:srgbClr>
          </a:solidFill>
          <a:ln/>
        </p:spPr>
        <p:txBody>
          <a:bodyPr/>
          <a:lstStyle/>
          <a:p>
            <a:endParaRPr lang="en-IN"/>
          </a:p>
        </p:txBody>
      </p:sp>
      <p:sp>
        <p:nvSpPr>
          <p:cNvPr id="21" name="Shape 19"/>
          <p:cNvSpPr/>
          <p:nvPr/>
        </p:nvSpPr>
        <p:spPr>
          <a:xfrm>
            <a:off x="1463040" y="4892040"/>
            <a:ext cx="4206240" cy="0"/>
          </a:xfrm>
          <a:prstGeom prst="line">
            <a:avLst/>
          </a:prstGeom>
          <a:noFill/>
          <a:ln w="31750">
            <a:solidFill>
              <a:srgbClr val="1E2761"/>
            </a:solidFill>
            <a:prstDash val="solid"/>
          </a:ln>
        </p:spPr>
        <p:txBody>
          <a:bodyPr/>
          <a:lstStyle/>
          <a:p>
            <a:endParaRPr lang="en-IN"/>
          </a:p>
        </p:txBody>
      </p:sp>
      <p:sp>
        <p:nvSpPr>
          <p:cNvPr id="22" name="Text 20"/>
          <p:cNvSpPr/>
          <p:nvPr/>
        </p:nvSpPr>
        <p:spPr>
          <a:xfrm>
            <a:off x="1280160" y="5257800"/>
            <a:ext cx="4114800" cy="274320"/>
          </a:xfrm>
          <a:prstGeom prst="rect">
            <a:avLst/>
          </a:prstGeom>
          <a:noFill/>
          <a:ln/>
        </p:spPr>
        <p:txBody>
          <a:bodyPr wrap="square" rtlCol="0" anchor="ctr"/>
          <a:lstStyle/>
          <a:p>
            <a:pPr marL="0" indent="0">
              <a:buNone/>
            </a:pPr>
            <a:r>
              <a:rPr lang="en-US" sz="1050" dirty="0">
                <a:solidFill>
                  <a:srgbClr val="202840"/>
                </a:solidFill>
                <a:latin typeface="Calibri" pitchFamily="34" charset="0"/>
                <a:ea typeface="Calibri" pitchFamily="34" charset="-122"/>
                <a:cs typeface="Calibri" pitchFamily="34" charset="-120"/>
              </a:rPr>
              <a:t>Attendance Rate →</a:t>
            </a:r>
            <a:endParaRPr lang="en-US" sz="1050" dirty="0"/>
          </a:p>
        </p:txBody>
      </p:sp>
      <p:sp>
        <p:nvSpPr>
          <p:cNvPr id="23" name="Text 21"/>
          <p:cNvSpPr/>
          <p:nvPr/>
        </p:nvSpPr>
        <p:spPr>
          <a:xfrm rot="16200000">
            <a:off x="-109727" y="2538707"/>
            <a:ext cx="2286000" cy="274320"/>
          </a:xfrm>
          <a:prstGeom prst="rect">
            <a:avLst/>
          </a:prstGeom>
          <a:noFill/>
          <a:ln/>
        </p:spPr>
        <p:txBody>
          <a:bodyPr wrap="square" rtlCol="0" anchor="ctr"/>
          <a:lstStyle/>
          <a:p>
            <a:pPr marL="0" indent="0">
              <a:buNone/>
            </a:pPr>
            <a:r>
              <a:rPr lang="en-US" sz="1050" dirty="0">
                <a:solidFill>
                  <a:srgbClr val="202840"/>
                </a:solidFill>
                <a:latin typeface="Calibri" pitchFamily="34" charset="0"/>
                <a:ea typeface="Calibri" pitchFamily="34" charset="-122"/>
                <a:cs typeface="Calibri" pitchFamily="34" charset="-120"/>
              </a:rPr>
              <a:t>Performance Score →</a:t>
            </a:r>
            <a:endParaRPr lang="en-US" sz="1050" dirty="0"/>
          </a:p>
        </p:txBody>
      </p:sp>
      <p:sp>
        <p:nvSpPr>
          <p:cNvPr id="24" name="Shape 22"/>
          <p:cNvSpPr/>
          <p:nvPr/>
        </p:nvSpPr>
        <p:spPr>
          <a:xfrm>
            <a:off x="7178040" y="1828800"/>
            <a:ext cx="4434840" cy="3749040"/>
          </a:xfrm>
          <a:prstGeom prst="roundRect">
            <a:avLst>
              <a:gd name="adj" fmla="val 1951"/>
            </a:avLst>
          </a:prstGeom>
          <a:solidFill>
            <a:srgbClr val="1E2761"/>
          </a:solidFill>
          <a:ln/>
        </p:spPr>
        <p:txBody>
          <a:bodyPr/>
          <a:lstStyle/>
          <a:p>
            <a:endParaRPr lang="en-IN"/>
          </a:p>
        </p:txBody>
      </p:sp>
      <p:sp>
        <p:nvSpPr>
          <p:cNvPr id="25" name="Text 23"/>
          <p:cNvSpPr/>
          <p:nvPr/>
        </p:nvSpPr>
        <p:spPr>
          <a:xfrm>
            <a:off x="7406640" y="2011680"/>
            <a:ext cx="3931920" cy="274320"/>
          </a:xfrm>
          <a:prstGeom prst="rect">
            <a:avLst/>
          </a:prstGeom>
          <a:noFill/>
          <a:ln/>
        </p:spPr>
        <p:txBody>
          <a:bodyPr wrap="square" rtlCol="0" anchor="ctr"/>
          <a:lstStyle/>
          <a:p>
            <a:pPr marL="0" indent="0">
              <a:buNone/>
            </a:pPr>
            <a:r>
              <a:rPr lang="en-US" sz="1000" b="1" dirty="0">
                <a:solidFill>
                  <a:srgbClr val="CADCFC"/>
                </a:solidFill>
                <a:latin typeface="Calibri" pitchFamily="34" charset="0"/>
                <a:ea typeface="Calibri" pitchFamily="34" charset="-122"/>
                <a:cs typeface="Calibri" pitchFamily="34" charset="-120"/>
              </a:rPr>
              <a:t>KEY FINDING</a:t>
            </a:r>
            <a:endParaRPr lang="en-US" sz="1000" dirty="0"/>
          </a:p>
        </p:txBody>
      </p:sp>
      <p:sp>
        <p:nvSpPr>
          <p:cNvPr id="26" name="Text 24"/>
          <p:cNvSpPr/>
          <p:nvPr/>
        </p:nvSpPr>
        <p:spPr>
          <a:xfrm>
            <a:off x="7406640" y="2331720"/>
            <a:ext cx="3931920" cy="731520"/>
          </a:xfrm>
          <a:prstGeom prst="rect">
            <a:avLst/>
          </a:prstGeom>
          <a:noFill/>
          <a:ln/>
        </p:spPr>
        <p:txBody>
          <a:bodyPr wrap="square" rtlCol="0" anchor="ctr"/>
          <a:lstStyle/>
          <a:p>
            <a:pPr marL="0" indent="0">
              <a:lnSpc>
                <a:spcPct val="115000"/>
              </a:lnSpc>
              <a:buNone/>
            </a:pPr>
            <a:r>
              <a:rPr lang="en-US" sz="1600" b="1" dirty="0">
                <a:solidFill>
                  <a:srgbClr val="FFFFFF"/>
                </a:solidFill>
                <a:latin typeface="Cambria" pitchFamily="34" charset="0"/>
                <a:ea typeface="Cambria" pitchFamily="34" charset="-122"/>
                <a:cs typeface="Cambria" pitchFamily="34" charset="-120"/>
              </a:rPr>
              <a:t>Positive association between attendance and performance</a:t>
            </a:r>
            <a:endParaRPr lang="en-US" sz="1600" dirty="0"/>
          </a:p>
        </p:txBody>
      </p:sp>
      <p:sp>
        <p:nvSpPr>
          <p:cNvPr id="27" name="Text 25"/>
          <p:cNvSpPr/>
          <p:nvPr/>
        </p:nvSpPr>
        <p:spPr>
          <a:xfrm>
            <a:off x="7406640" y="3200400"/>
            <a:ext cx="3931920" cy="1005840"/>
          </a:xfrm>
          <a:prstGeom prst="rect">
            <a:avLst/>
          </a:prstGeom>
          <a:noFill/>
          <a:ln/>
        </p:spPr>
        <p:txBody>
          <a:bodyPr wrap="square" rtlCol="0" anchor="ctr"/>
          <a:lstStyle/>
          <a:p>
            <a:pPr marL="0" indent="0">
              <a:lnSpc>
                <a:spcPct val="120000"/>
              </a:lnSpc>
              <a:buNone/>
            </a:pPr>
            <a:r>
              <a:rPr lang="en-US" sz="1250" dirty="0">
                <a:solidFill>
                  <a:srgbClr val="FFFFFF"/>
                </a:solidFill>
                <a:latin typeface="Calibri" pitchFamily="34" charset="0"/>
                <a:ea typeface="Calibri" pitchFamily="34" charset="-122"/>
                <a:cs typeface="Calibri" pitchFamily="34" charset="-120"/>
              </a:rPr>
              <a:t>The scatter plot and trend line in the dashboard indicate that, in this dataset, employees with higher attendance rates tend to also have higher performance scores.</a:t>
            </a:r>
            <a:endParaRPr lang="en-US" sz="1250" dirty="0"/>
          </a:p>
        </p:txBody>
      </p:sp>
      <p:sp>
        <p:nvSpPr>
          <p:cNvPr id="28" name="Shape 26"/>
          <p:cNvSpPr/>
          <p:nvPr/>
        </p:nvSpPr>
        <p:spPr>
          <a:xfrm>
            <a:off x="7406640" y="4343400"/>
            <a:ext cx="3931920" cy="18288"/>
          </a:xfrm>
          <a:prstGeom prst="rect">
            <a:avLst/>
          </a:prstGeom>
          <a:solidFill>
            <a:srgbClr val="CADCFC"/>
          </a:solidFill>
          <a:ln/>
        </p:spPr>
        <p:txBody>
          <a:bodyPr/>
          <a:lstStyle/>
          <a:p>
            <a:endParaRPr lang="en-IN"/>
          </a:p>
        </p:txBody>
      </p:sp>
      <p:sp>
        <p:nvSpPr>
          <p:cNvPr id="29" name="Text 27"/>
          <p:cNvSpPr/>
          <p:nvPr/>
        </p:nvSpPr>
        <p:spPr>
          <a:xfrm>
            <a:off x="7406640" y="4526280"/>
            <a:ext cx="3931920" cy="914400"/>
          </a:xfrm>
          <a:prstGeom prst="rect">
            <a:avLst/>
          </a:prstGeom>
          <a:noFill/>
          <a:ln/>
        </p:spPr>
        <p:txBody>
          <a:bodyPr wrap="square" rtlCol="0" anchor="ctr"/>
          <a:lstStyle/>
          <a:p>
            <a:pPr marL="0" indent="0">
              <a:lnSpc>
                <a:spcPct val="120000"/>
              </a:lnSpc>
              <a:buNone/>
            </a:pPr>
            <a:r>
              <a:rPr lang="en-US" sz="1150" i="1" dirty="0">
                <a:solidFill>
                  <a:srgbClr val="CADCFC"/>
                </a:solidFill>
                <a:latin typeface="Calibri" pitchFamily="34" charset="0"/>
                <a:ea typeface="Calibri" pitchFamily="34" charset="-122"/>
                <a:cs typeface="Calibri" pitchFamily="34" charset="-120"/>
              </a:rPr>
              <a:t>This is an association, not proof of causation - the analysis does not show that attendance causes higher performance.</a:t>
            </a:r>
            <a:endParaRPr lang="en-US" sz="1150" dirty="0"/>
          </a:p>
        </p:txBody>
      </p:sp>
      <p:sp>
        <p:nvSpPr>
          <p:cNvPr id="31" name="Text 28"/>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32" name="Text 29"/>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8</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KPI OVERVIEW</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Six Core Workforce Metrics</a:t>
            </a:r>
            <a:endParaRPr lang="en-US" sz="3200" dirty="0"/>
          </a:p>
        </p:txBody>
      </p:sp>
      <p:sp>
        <p:nvSpPr>
          <p:cNvPr id="4" name="Shape 2"/>
          <p:cNvSpPr/>
          <p:nvPr/>
        </p:nvSpPr>
        <p:spPr>
          <a:xfrm>
            <a:off x="548640" y="1691640"/>
            <a:ext cx="3611880" cy="1828800"/>
          </a:xfrm>
          <a:prstGeom prst="roundRect">
            <a:avLst>
              <a:gd name="adj" fmla="val 4000"/>
            </a:avLst>
          </a:prstGeom>
          <a:solidFill>
            <a:srgbClr val="1E2761"/>
          </a:solidFill>
          <a:ln/>
        </p:spPr>
        <p:txBody>
          <a:bodyPr/>
          <a:lstStyle/>
          <a:p>
            <a:endParaRPr lang="en-IN"/>
          </a:p>
        </p:txBody>
      </p:sp>
      <p:sp>
        <p:nvSpPr>
          <p:cNvPr id="5" name="Text 3"/>
          <p:cNvSpPr/>
          <p:nvPr/>
        </p:nvSpPr>
        <p:spPr>
          <a:xfrm>
            <a:off x="777240" y="1892808"/>
            <a:ext cx="3154680" cy="82296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1,899</a:t>
            </a:r>
            <a:endParaRPr lang="en-US" sz="3400" dirty="0"/>
          </a:p>
        </p:txBody>
      </p:sp>
      <p:sp>
        <p:nvSpPr>
          <p:cNvPr id="6" name="Text 4"/>
          <p:cNvSpPr/>
          <p:nvPr/>
        </p:nvSpPr>
        <p:spPr>
          <a:xfrm>
            <a:off x="777240" y="2743200"/>
            <a:ext cx="3154680" cy="54864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Active Employees</a:t>
            </a:r>
            <a:endParaRPr lang="en-US" sz="1300" dirty="0"/>
          </a:p>
        </p:txBody>
      </p:sp>
      <p:sp>
        <p:nvSpPr>
          <p:cNvPr id="7" name="Shape 5"/>
          <p:cNvSpPr/>
          <p:nvPr/>
        </p:nvSpPr>
        <p:spPr>
          <a:xfrm>
            <a:off x="777240" y="2679192"/>
            <a:ext cx="365760" cy="41148"/>
          </a:xfrm>
          <a:prstGeom prst="rect">
            <a:avLst/>
          </a:prstGeom>
          <a:solidFill>
            <a:srgbClr val="2F8F9D"/>
          </a:solidFill>
          <a:ln/>
        </p:spPr>
        <p:txBody>
          <a:bodyPr/>
          <a:lstStyle/>
          <a:p>
            <a:endParaRPr lang="en-IN"/>
          </a:p>
        </p:txBody>
      </p:sp>
      <p:sp>
        <p:nvSpPr>
          <p:cNvPr id="8" name="Shape 6"/>
          <p:cNvSpPr/>
          <p:nvPr/>
        </p:nvSpPr>
        <p:spPr>
          <a:xfrm>
            <a:off x="4343400" y="1691640"/>
            <a:ext cx="3611880" cy="1828800"/>
          </a:xfrm>
          <a:prstGeom prst="roundRect">
            <a:avLst>
              <a:gd name="adj" fmla="val 4000"/>
            </a:avLst>
          </a:prstGeom>
          <a:solidFill>
            <a:srgbClr val="1E2761"/>
          </a:solidFill>
          <a:ln/>
        </p:spPr>
        <p:txBody>
          <a:bodyPr/>
          <a:lstStyle/>
          <a:p>
            <a:endParaRPr lang="en-IN"/>
          </a:p>
        </p:txBody>
      </p:sp>
      <p:sp>
        <p:nvSpPr>
          <p:cNvPr id="9" name="Text 7"/>
          <p:cNvSpPr/>
          <p:nvPr/>
        </p:nvSpPr>
        <p:spPr>
          <a:xfrm>
            <a:off x="4572000" y="1892808"/>
            <a:ext cx="3154680" cy="82296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24.0%</a:t>
            </a:r>
            <a:endParaRPr lang="en-US" sz="3400" dirty="0"/>
          </a:p>
        </p:txBody>
      </p:sp>
      <p:sp>
        <p:nvSpPr>
          <p:cNvPr id="10" name="Text 8"/>
          <p:cNvSpPr/>
          <p:nvPr/>
        </p:nvSpPr>
        <p:spPr>
          <a:xfrm>
            <a:off x="4572000" y="2743200"/>
            <a:ext cx="3154680" cy="54864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Attrition Rate</a:t>
            </a:r>
            <a:endParaRPr lang="en-US" sz="1300" dirty="0"/>
          </a:p>
        </p:txBody>
      </p:sp>
      <p:sp>
        <p:nvSpPr>
          <p:cNvPr id="11" name="Shape 9"/>
          <p:cNvSpPr/>
          <p:nvPr/>
        </p:nvSpPr>
        <p:spPr>
          <a:xfrm>
            <a:off x="4572000" y="2679192"/>
            <a:ext cx="365760" cy="41148"/>
          </a:xfrm>
          <a:prstGeom prst="rect">
            <a:avLst/>
          </a:prstGeom>
          <a:solidFill>
            <a:srgbClr val="2F8F9D"/>
          </a:solidFill>
          <a:ln/>
        </p:spPr>
        <p:txBody>
          <a:bodyPr/>
          <a:lstStyle/>
          <a:p>
            <a:endParaRPr lang="en-IN"/>
          </a:p>
        </p:txBody>
      </p:sp>
      <p:sp>
        <p:nvSpPr>
          <p:cNvPr id="12" name="Shape 10"/>
          <p:cNvSpPr/>
          <p:nvPr/>
        </p:nvSpPr>
        <p:spPr>
          <a:xfrm>
            <a:off x="8138160" y="1691640"/>
            <a:ext cx="3611880" cy="1828800"/>
          </a:xfrm>
          <a:prstGeom prst="roundRect">
            <a:avLst>
              <a:gd name="adj" fmla="val 4000"/>
            </a:avLst>
          </a:prstGeom>
          <a:solidFill>
            <a:srgbClr val="1E2761"/>
          </a:solidFill>
          <a:ln/>
        </p:spPr>
        <p:txBody>
          <a:bodyPr/>
          <a:lstStyle/>
          <a:p>
            <a:endParaRPr lang="en-IN"/>
          </a:p>
        </p:txBody>
      </p:sp>
      <p:sp>
        <p:nvSpPr>
          <p:cNvPr id="13" name="Text 11"/>
          <p:cNvSpPr/>
          <p:nvPr/>
        </p:nvSpPr>
        <p:spPr>
          <a:xfrm>
            <a:off x="8366760" y="1892808"/>
            <a:ext cx="3154680" cy="82296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76.48</a:t>
            </a:r>
            <a:endParaRPr lang="en-US" sz="3400" dirty="0"/>
          </a:p>
        </p:txBody>
      </p:sp>
      <p:sp>
        <p:nvSpPr>
          <p:cNvPr id="14" name="Text 12"/>
          <p:cNvSpPr/>
          <p:nvPr/>
        </p:nvSpPr>
        <p:spPr>
          <a:xfrm>
            <a:off x="8366760" y="2743200"/>
            <a:ext cx="3154680" cy="54864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Avg. Performance Score</a:t>
            </a:r>
            <a:endParaRPr lang="en-US" sz="1300" dirty="0"/>
          </a:p>
        </p:txBody>
      </p:sp>
      <p:sp>
        <p:nvSpPr>
          <p:cNvPr id="15" name="Shape 13"/>
          <p:cNvSpPr/>
          <p:nvPr/>
        </p:nvSpPr>
        <p:spPr>
          <a:xfrm>
            <a:off x="8366760" y="2679192"/>
            <a:ext cx="365760" cy="41148"/>
          </a:xfrm>
          <a:prstGeom prst="rect">
            <a:avLst/>
          </a:prstGeom>
          <a:solidFill>
            <a:srgbClr val="2F8F9D"/>
          </a:solidFill>
          <a:ln/>
        </p:spPr>
        <p:txBody>
          <a:bodyPr/>
          <a:lstStyle/>
          <a:p>
            <a:endParaRPr lang="en-IN"/>
          </a:p>
        </p:txBody>
      </p:sp>
      <p:sp>
        <p:nvSpPr>
          <p:cNvPr id="16" name="Shape 14"/>
          <p:cNvSpPr/>
          <p:nvPr/>
        </p:nvSpPr>
        <p:spPr>
          <a:xfrm>
            <a:off x="548640" y="3749040"/>
            <a:ext cx="3611880" cy="1828800"/>
          </a:xfrm>
          <a:prstGeom prst="roundRect">
            <a:avLst>
              <a:gd name="adj" fmla="val 4000"/>
            </a:avLst>
          </a:prstGeom>
          <a:solidFill>
            <a:srgbClr val="1E2761"/>
          </a:solidFill>
          <a:ln/>
        </p:spPr>
        <p:txBody>
          <a:bodyPr/>
          <a:lstStyle/>
          <a:p>
            <a:endParaRPr lang="en-IN"/>
          </a:p>
        </p:txBody>
      </p:sp>
      <p:sp>
        <p:nvSpPr>
          <p:cNvPr id="17" name="Text 15"/>
          <p:cNvSpPr/>
          <p:nvPr/>
        </p:nvSpPr>
        <p:spPr>
          <a:xfrm>
            <a:off x="777240" y="3950208"/>
            <a:ext cx="3154680" cy="82296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87.55%</a:t>
            </a:r>
            <a:endParaRPr lang="en-US" sz="3400" dirty="0"/>
          </a:p>
        </p:txBody>
      </p:sp>
      <p:sp>
        <p:nvSpPr>
          <p:cNvPr id="18" name="Text 16"/>
          <p:cNvSpPr/>
          <p:nvPr/>
        </p:nvSpPr>
        <p:spPr>
          <a:xfrm>
            <a:off x="777240" y="4800600"/>
            <a:ext cx="3154680" cy="54864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Avg. Attendance Rate</a:t>
            </a:r>
            <a:endParaRPr lang="en-US" sz="1300" dirty="0"/>
          </a:p>
        </p:txBody>
      </p:sp>
      <p:sp>
        <p:nvSpPr>
          <p:cNvPr id="19" name="Shape 17"/>
          <p:cNvSpPr/>
          <p:nvPr/>
        </p:nvSpPr>
        <p:spPr>
          <a:xfrm>
            <a:off x="777240" y="4736592"/>
            <a:ext cx="365760" cy="41148"/>
          </a:xfrm>
          <a:prstGeom prst="rect">
            <a:avLst/>
          </a:prstGeom>
          <a:solidFill>
            <a:srgbClr val="2F8F9D"/>
          </a:solidFill>
          <a:ln/>
        </p:spPr>
        <p:txBody>
          <a:bodyPr/>
          <a:lstStyle/>
          <a:p>
            <a:endParaRPr lang="en-IN"/>
          </a:p>
        </p:txBody>
      </p:sp>
      <p:sp>
        <p:nvSpPr>
          <p:cNvPr id="20" name="Shape 18"/>
          <p:cNvSpPr/>
          <p:nvPr/>
        </p:nvSpPr>
        <p:spPr>
          <a:xfrm>
            <a:off x="4343400" y="3749040"/>
            <a:ext cx="3611880" cy="1828800"/>
          </a:xfrm>
          <a:prstGeom prst="roundRect">
            <a:avLst>
              <a:gd name="adj" fmla="val 4000"/>
            </a:avLst>
          </a:prstGeom>
          <a:solidFill>
            <a:srgbClr val="1E2761"/>
          </a:solidFill>
          <a:ln/>
        </p:spPr>
        <p:txBody>
          <a:bodyPr/>
          <a:lstStyle/>
          <a:p>
            <a:endParaRPr lang="en-IN"/>
          </a:p>
        </p:txBody>
      </p:sp>
      <p:sp>
        <p:nvSpPr>
          <p:cNvPr id="21" name="Text 19"/>
          <p:cNvSpPr/>
          <p:nvPr/>
        </p:nvSpPr>
        <p:spPr>
          <a:xfrm>
            <a:off x="4572000" y="3950208"/>
            <a:ext cx="3154680" cy="82296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22.58</a:t>
            </a:r>
            <a:endParaRPr lang="en-US" sz="3400" dirty="0"/>
          </a:p>
        </p:txBody>
      </p:sp>
      <p:sp>
        <p:nvSpPr>
          <p:cNvPr id="22" name="Text 20"/>
          <p:cNvSpPr/>
          <p:nvPr/>
        </p:nvSpPr>
        <p:spPr>
          <a:xfrm>
            <a:off x="4572000" y="4800600"/>
            <a:ext cx="3154680" cy="54864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Avg. Training Hours</a:t>
            </a:r>
            <a:endParaRPr lang="en-US" sz="1300" dirty="0"/>
          </a:p>
        </p:txBody>
      </p:sp>
      <p:sp>
        <p:nvSpPr>
          <p:cNvPr id="23" name="Shape 21"/>
          <p:cNvSpPr/>
          <p:nvPr/>
        </p:nvSpPr>
        <p:spPr>
          <a:xfrm>
            <a:off x="4572000" y="4736592"/>
            <a:ext cx="365760" cy="41148"/>
          </a:xfrm>
          <a:prstGeom prst="rect">
            <a:avLst/>
          </a:prstGeom>
          <a:solidFill>
            <a:srgbClr val="2F8F9D"/>
          </a:solidFill>
          <a:ln/>
        </p:spPr>
        <p:txBody>
          <a:bodyPr/>
          <a:lstStyle/>
          <a:p>
            <a:endParaRPr lang="en-IN"/>
          </a:p>
        </p:txBody>
      </p:sp>
      <p:sp>
        <p:nvSpPr>
          <p:cNvPr id="24" name="Shape 22"/>
          <p:cNvSpPr/>
          <p:nvPr/>
        </p:nvSpPr>
        <p:spPr>
          <a:xfrm>
            <a:off x="8138160" y="3749040"/>
            <a:ext cx="3611880" cy="1828800"/>
          </a:xfrm>
          <a:prstGeom prst="roundRect">
            <a:avLst>
              <a:gd name="adj" fmla="val 4000"/>
            </a:avLst>
          </a:prstGeom>
          <a:solidFill>
            <a:srgbClr val="1E2761"/>
          </a:solidFill>
          <a:ln/>
        </p:spPr>
        <p:txBody>
          <a:bodyPr/>
          <a:lstStyle/>
          <a:p>
            <a:endParaRPr lang="en-IN"/>
          </a:p>
        </p:txBody>
      </p:sp>
      <p:sp>
        <p:nvSpPr>
          <p:cNvPr id="25" name="Text 23"/>
          <p:cNvSpPr/>
          <p:nvPr/>
        </p:nvSpPr>
        <p:spPr>
          <a:xfrm>
            <a:off x="8366760" y="3950208"/>
            <a:ext cx="3154680" cy="822960"/>
          </a:xfrm>
          <a:prstGeom prst="rect">
            <a:avLst/>
          </a:prstGeom>
          <a:noFill/>
          <a:ln/>
        </p:spPr>
        <p:txBody>
          <a:bodyPr wrap="square"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3.54</a:t>
            </a:r>
            <a:endParaRPr lang="en-US" sz="3400" dirty="0"/>
          </a:p>
        </p:txBody>
      </p:sp>
      <p:sp>
        <p:nvSpPr>
          <p:cNvPr id="26" name="Text 24"/>
          <p:cNvSpPr/>
          <p:nvPr/>
        </p:nvSpPr>
        <p:spPr>
          <a:xfrm>
            <a:off x="8366760" y="4800600"/>
            <a:ext cx="3154680" cy="548640"/>
          </a:xfrm>
          <a:prstGeom prst="rect">
            <a:avLst/>
          </a:prstGeom>
          <a:noFill/>
          <a:ln/>
        </p:spPr>
        <p:txBody>
          <a:bodyPr wrap="square" rtlCol="0" anchor="ctr"/>
          <a:lstStyle/>
          <a:p>
            <a:pPr marL="0" indent="0">
              <a:buNone/>
            </a:pPr>
            <a:r>
              <a:rPr lang="en-US" sz="1300" dirty="0">
                <a:solidFill>
                  <a:srgbClr val="CADCFC"/>
                </a:solidFill>
                <a:latin typeface="Calibri" pitchFamily="34" charset="0"/>
                <a:ea typeface="Calibri" pitchFamily="34" charset="-122"/>
                <a:cs typeface="Calibri" pitchFamily="34" charset="-120"/>
              </a:rPr>
              <a:t>Avg. Manager Rating</a:t>
            </a:r>
            <a:endParaRPr lang="en-US" sz="1300" dirty="0"/>
          </a:p>
        </p:txBody>
      </p:sp>
      <p:sp>
        <p:nvSpPr>
          <p:cNvPr id="27" name="Shape 25"/>
          <p:cNvSpPr/>
          <p:nvPr/>
        </p:nvSpPr>
        <p:spPr>
          <a:xfrm>
            <a:off x="8366760" y="4736592"/>
            <a:ext cx="365760" cy="41148"/>
          </a:xfrm>
          <a:prstGeom prst="rect">
            <a:avLst/>
          </a:prstGeom>
          <a:solidFill>
            <a:srgbClr val="2F8F9D"/>
          </a:solidFill>
          <a:ln/>
        </p:spPr>
        <p:txBody>
          <a:bodyPr/>
          <a:lstStyle/>
          <a:p>
            <a:endParaRPr lang="en-IN"/>
          </a:p>
        </p:txBody>
      </p:sp>
      <p:sp>
        <p:nvSpPr>
          <p:cNvPr id="29" name="Text 26"/>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30" name="Text 27"/>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5</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WORKFORCE COMPOSITION</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Distribution by Department &amp; Employment Type</a:t>
            </a:r>
            <a:endParaRPr lang="en-US" sz="3200" dirty="0"/>
          </a:p>
        </p:txBody>
      </p:sp>
      <p:graphicFrame>
        <p:nvGraphicFramePr>
          <p:cNvPr id="4" name="Chart 0"/>
          <p:cNvGraphicFramePr/>
          <p:nvPr/>
        </p:nvGraphicFramePr>
        <p:xfrm>
          <a:off x="457200" y="1600200"/>
          <a:ext cx="6035040" cy="4023360"/>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 2"/>
          <p:cNvSpPr/>
          <p:nvPr/>
        </p:nvSpPr>
        <p:spPr>
          <a:xfrm>
            <a:off x="457200" y="5623560"/>
            <a:ext cx="6035040" cy="457200"/>
          </a:xfrm>
          <a:prstGeom prst="rect">
            <a:avLst/>
          </a:prstGeom>
          <a:noFill/>
          <a:ln/>
        </p:spPr>
        <p:txBody>
          <a:bodyPr wrap="square" rtlCol="0" anchor="ctr"/>
          <a:lstStyle/>
          <a:p>
            <a:pPr marL="0" indent="0">
              <a:buNone/>
            </a:pPr>
            <a:r>
              <a:rPr lang="en-US" sz="1000" i="1" dirty="0">
                <a:solidFill>
                  <a:srgbClr val="6B7690"/>
                </a:solidFill>
                <a:latin typeface="Calibri" pitchFamily="34" charset="0"/>
                <a:ea typeface="Calibri" pitchFamily="34" charset="-122"/>
                <a:cs typeface="Calibri" pitchFamily="34" charset="-120"/>
              </a:rPr>
              <a:t>HR has the smallest department headcount (exact figure not read from the dashboard export).</a:t>
            </a:r>
            <a:endParaRPr lang="en-US" sz="1000" dirty="0"/>
          </a:p>
        </p:txBody>
      </p:sp>
      <p:graphicFrame>
        <p:nvGraphicFramePr>
          <p:cNvPr id="6" name="Chart 1"/>
          <p:cNvGraphicFramePr/>
          <p:nvPr/>
        </p:nvGraphicFramePr>
        <p:xfrm>
          <a:off x="6766560" y="1600200"/>
          <a:ext cx="4846320" cy="3657600"/>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 3"/>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9" name="Text 4"/>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6</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ATTRITION ANALYSIS</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Attrition Rate by Department</a:t>
            </a:r>
            <a:endParaRPr lang="en-US" sz="3200" dirty="0"/>
          </a:p>
        </p:txBody>
      </p:sp>
      <p:graphicFrame>
        <p:nvGraphicFramePr>
          <p:cNvPr id="4" name="Chart 0"/>
          <p:cNvGraphicFramePr/>
          <p:nvPr/>
        </p:nvGraphicFramePr>
        <p:xfrm>
          <a:off x="457200" y="1554480"/>
          <a:ext cx="6949440" cy="420624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680960" y="1554480"/>
            <a:ext cx="3931920" cy="1828800"/>
          </a:xfrm>
          <a:prstGeom prst="roundRect">
            <a:avLst>
              <a:gd name="adj" fmla="val 4000"/>
            </a:avLst>
          </a:prstGeom>
          <a:solidFill>
            <a:srgbClr val="F4F6FB"/>
          </a:solidFill>
          <a:ln/>
        </p:spPr>
        <p:txBody>
          <a:bodyPr/>
          <a:lstStyle/>
          <a:p>
            <a:endParaRPr lang="en-IN"/>
          </a:p>
        </p:txBody>
      </p:sp>
      <p:sp>
        <p:nvSpPr>
          <p:cNvPr id="6" name="Text 3"/>
          <p:cNvSpPr/>
          <p:nvPr/>
        </p:nvSpPr>
        <p:spPr>
          <a:xfrm>
            <a:off x="7909560" y="1691640"/>
            <a:ext cx="1828800" cy="274320"/>
          </a:xfrm>
          <a:prstGeom prst="rect">
            <a:avLst/>
          </a:prstGeom>
          <a:noFill/>
          <a:ln/>
        </p:spPr>
        <p:txBody>
          <a:bodyPr wrap="square" rtlCol="0" anchor="ctr"/>
          <a:lstStyle/>
          <a:p>
            <a:pPr marL="0" indent="0">
              <a:buNone/>
            </a:pPr>
            <a:r>
              <a:rPr lang="en-US" sz="1000" b="1" dirty="0">
                <a:solidFill>
                  <a:srgbClr val="C0392B"/>
                </a:solidFill>
                <a:latin typeface="Calibri" pitchFamily="34" charset="0"/>
                <a:ea typeface="Calibri" pitchFamily="34" charset="-122"/>
                <a:cs typeface="Calibri" pitchFamily="34" charset="-120"/>
              </a:rPr>
              <a:t>HIGHEST</a:t>
            </a:r>
            <a:endParaRPr lang="en-US" sz="1000" dirty="0"/>
          </a:p>
        </p:txBody>
      </p:sp>
      <p:sp>
        <p:nvSpPr>
          <p:cNvPr id="7" name="Text 4"/>
          <p:cNvSpPr/>
          <p:nvPr/>
        </p:nvSpPr>
        <p:spPr>
          <a:xfrm>
            <a:off x="7909560" y="1920240"/>
            <a:ext cx="3474720" cy="411480"/>
          </a:xfrm>
          <a:prstGeom prst="rect">
            <a:avLst/>
          </a:prstGeom>
          <a:noFill/>
          <a:ln/>
        </p:spPr>
        <p:txBody>
          <a:bodyPr wrap="square" rtlCol="0" anchor="ctr"/>
          <a:lstStyle/>
          <a:p>
            <a:pPr marL="0" indent="0">
              <a:buNone/>
            </a:pPr>
            <a:r>
              <a:rPr lang="en-US" sz="1800" b="1" dirty="0">
                <a:solidFill>
                  <a:srgbClr val="202840"/>
                </a:solidFill>
                <a:latin typeface="Cambria" pitchFamily="34" charset="0"/>
                <a:ea typeface="Cambria" pitchFamily="34" charset="-122"/>
                <a:cs typeface="Cambria" pitchFamily="34" charset="-120"/>
              </a:rPr>
              <a:t>Sales — 27.8%</a:t>
            </a:r>
            <a:endParaRPr lang="en-US" sz="1800" dirty="0"/>
          </a:p>
        </p:txBody>
      </p:sp>
      <p:sp>
        <p:nvSpPr>
          <p:cNvPr id="8" name="Text 5"/>
          <p:cNvSpPr/>
          <p:nvPr/>
        </p:nvSpPr>
        <p:spPr>
          <a:xfrm>
            <a:off x="7909560" y="2468880"/>
            <a:ext cx="1828800" cy="274320"/>
          </a:xfrm>
          <a:prstGeom prst="rect">
            <a:avLst/>
          </a:prstGeom>
          <a:noFill/>
          <a:ln/>
        </p:spPr>
        <p:txBody>
          <a:bodyPr wrap="square" rtlCol="0" anchor="ctr"/>
          <a:lstStyle/>
          <a:p>
            <a:pPr marL="0" indent="0">
              <a:buNone/>
            </a:pPr>
            <a:r>
              <a:rPr lang="en-US" sz="1000" b="1" dirty="0">
                <a:solidFill>
                  <a:srgbClr val="2F8F9D"/>
                </a:solidFill>
                <a:latin typeface="Calibri" pitchFamily="34" charset="0"/>
                <a:ea typeface="Calibri" pitchFamily="34" charset="-122"/>
                <a:cs typeface="Calibri" pitchFamily="34" charset="-120"/>
              </a:rPr>
              <a:t>LOWEST</a:t>
            </a:r>
            <a:endParaRPr lang="en-US" sz="1000" dirty="0"/>
          </a:p>
        </p:txBody>
      </p:sp>
      <p:sp>
        <p:nvSpPr>
          <p:cNvPr id="9" name="Text 6"/>
          <p:cNvSpPr/>
          <p:nvPr/>
        </p:nvSpPr>
        <p:spPr>
          <a:xfrm>
            <a:off x="7909560" y="2697480"/>
            <a:ext cx="3474720" cy="411480"/>
          </a:xfrm>
          <a:prstGeom prst="rect">
            <a:avLst/>
          </a:prstGeom>
          <a:noFill/>
          <a:ln/>
        </p:spPr>
        <p:txBody>
          <a:bodyPr wrap="square" rtlCol="0" anchor="ctr"/>
          <a:lstStyle/>
          <a:p>
            <a:pPr marL="0" indent="0">
              <a:buNone/>
            </a:pPr>
            <a:r>
              <a:rPr lang="en-US" sz="1800" b="1" dirty="0">
                <a:solidFill>
                  <a:srgbClr val="202840"/>
                </a:solidFill>
                <a:latin typeface="Cambria" pitchFamily="34" charset="0"/>
                <a:ea typeface="Cambria" pitchFamily="34" charset="-122"/>
                <a:cs typeface="Cambria" pitchFamily="34" charset="-120"/>
              </a:rPr>
              <a:t>IT — 21.9%</a:t>
            </a:r>
            <a:endParaRPr lang="en-US" sz="1800" dirty="0"/>
          </a:p>
        </p:txBody>
      </p:sp>
      <p:sp>
        <p:nvSpPr>
          <p:cNvPr id="10" name="Shape 7"/>
          <p:cNvSpPr/>
          <p:nvPr/>
        </p:nvSpPr>
        <p:spPr>
          <a:xfrm>
            <a:off x="7680960" y="3566160"/>
            <a:ext cx="3931920" cy="2194560"/>
          </a:xfrm>
          <a:prstGeom prst="roundRect">
            <a:avLst>
              <a:gd name="adj" fmla="val 3333"/>
            </a:avLst>
          </a:prstGeom>
          <a:solidFill>
            <a:srgbClr val="1E2761"/>
          </a:solidFill>
          <a:ln/>
        </p:spPr>
        <p:txBody>
          <a:bodyPr/>
          <a:lstStyle/>
          <a:p>
            <a:endParaRPr lang="en-IN"/>
          </a:p>
        </p:txBody>
      </p:sp>
      <p:sp>
        <p:nvSpPr>
          <p:cNvPr id="11" name="Text 8"/>
          <p:cNvSpPr/>
          <p:nvPr/>
        </p:nvSpPr>
        <p:spPr>
          <a:xfrm>
            <a:off x="7909560" y="3703320"/>
            <a:ext cx="3474720" cy="274320"/>
          </a:xfrm>
          <a:prstGeom prst="rect">
            <a:avLst/>
          </a:prstGeom>
          <a:noFill/>
          <a:ln/>
        </p:spPr>
        <p:txBody>
          <a:bodyPr wrap="square" rtlCol="0" anchor="ctr"/>
          <a:lstStyle/>
          <a:p>
            <a:pPr marL="0" indent="0">
              <a:buNone/>
            </a:pPr>
            <a:r>
              <a:rPr lang="en-US" sz="1000" b="1" dirty="0">
                <a:solidFill>
                  <a:srgbClr val="CADCFC"/>
                </a:solidFill>
                <a:latin typeface="Calibri" pitchFamily="34" charset="0"/>
                <a:ea typeface="Calibri" pitchFamily="34" charset="-122"/>
                <a:cs typeface="Calibri" pitchFamily="34" charset="-120"/>
              </a:rPr>
              <a:t>WHAT THIS MEANS</a:t>
            </a:r>
            <a:endParaRPr lang="en-US" sz="1000" dirty="0"/>
          </a:p>
        </p:txBody>
      </p:sp>
      <p:sp>
        <p:nvSpPr>
          <p:cNvPr id="12" name="Text 9"/>
          <p:cNvSpPr/>
          <p:nvPr/>
        </p:nvSpPr>
        <p:spPr>
          <a:xfrm>
            <a:off x="7909560" y="4023360"/>
            <a:ext cx="3520440" cy="1645920"/>
          </a:xfrm>
          <a:prstGeom prst="rect">
            <a:avLst/>
          </a:prstGeom>
          <a:noFill/>
          <a:ln/>
        </p:spPr>
        <p:txBody>
          <a:bodyPr wrap="square" rtlCol="0" anchor="ctr"/>
          <a:lstStyle/>
          <a:p>
            <a:pPr marL="0" indent="0">
              <a:lnSpc>
                <a:spcPct val="120000"/>
              </a:lnSpc>
              <a:buNone/>
            </a:pPr>
            <a:r>
              <a:rPr lang="en-US" sz="1200" dirty="0">
                <a:solidFill>
                  <a:srgbClr val="FFFFFF"/>
                </a:solidFill>
                <a:latin typeface="Calibri" pitchFamily="34" charset="0"/>
                <a:ea typeface="Calibri" pitchFamily="34" charset="-122"/>
                <a:cs typeface="Calibri" pitchFamily="34" charset="-120"/>
              </a:rPr>
              <a:t>The dashboard shows where attrition is concentrated - it does not identify why. Sales' elevated rate stands out enough to warrant further HR investigation, rather than a conclusion about its cause.</a:t>
            </a:r>
            <a:endParaRPr lang="en-US" sz="1200" dirty="0"/>
          </a:p>
        </p:txBody>
      </p:sp>
      <p:sp>
        <p:nvSpPr>
          <p:cNvPr id="14" name="Text 10"/>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15" name="Text 11"/>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7</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RELATIONSHIP ANALYSIS</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Training Hours vs. Performance</a:t>
            </a:r>
            <a:endParaRPr lang="en-US" sz="3200" dirty="0"/>
          </a:p>
        </p:txBody>
      </p:sp>
      <p:sp>
        <p:nvSpPr>
          <p:cNvPr id="4" name="Shape 2"/>
          <p:cNvSpPr/>
          <p:nvPr/>
        </p:nvSpPr>
        <p:spPr>
          <a:xfrm>
            <a:off x="548640" y="1691640"/>
            <a:ext cx="3291840" cy="1828800"/>
          </a:xfrm>
          <a:prstGeom prst="roundRect">
            <a:avLst>
              <a:gd name="adj" fmla="val 4000"/>
            </a:avLst>
          </a:prstGeom>
          <a:solidFill>
            <a:srgbClr val="1E2761"/>
          </a:solidFill>
          <a:ln/>
        </p:spPr>
        <p:txBody>
          <a:bodyPr/>
          <a:lstStyle/>
          <a:p>
            <a:endParaRPr lang="en-IN"/>
          </a:p>
        </p:txBody>
      </p:sp>
      <p:sp>
        <p:nvSpPr>
          <p:cNvPr id="5" name="Text 3"/>
          <p:cNvSpPr/>
          <p:nvPr/>
        </p:nvSpPr>
        <p:spPr>
          <a:xfrm>
            <a:off x="777240" y="1920240"/>
            <a:ext cx="2834640" cy="822960"/>
          </a:xfrm>
          <a:prstGeom prst="rect">
            <a:avLst/>
          </a:prstGeom>
          <a:noFill/>
          <a:ln/>
        </p:spPr>
        <p:txBody>
          <a:bodyPr wrap="square" rtlCol="0" anchor="ctr"/>
          <a:lstStyle/>
          <a:p>
            <a:pPr marL="0" indent="0">
              <a:buNone/>
            </a:pPr>
            <a:r>
              <a:rPr lang="en-US" sz="4000" b="1" dirty="0">
                <a:solidFill>
                  <a:srgbClr val="FFFFFF"/>
                </a:solidFill>
                <a:latin typeface="Cambria" pitchFamily="34" charset="0"/>
                <a:ea typeface="Cambria" pitchFamily="34" charset="-122"/>
                <a:cs typeface="Cambria" pitchFamily="34" charset="-120"/>
              </a:rPr>
              <a:t>22.58</a:t>
            </a:r>
            <a:endParaRPr lang="en-US" sz="4000" dirty="0"/>
          </a:p>
        </p:txBody>
      </p:sp>
      <p:sp>
        <p:nvSpPr>
          <p:cNvPr id="6" name="Text 4"/>
          <p:cNvSpPr/>
          <p:nvPr/>
        </p:nvSpPr>
        <p:spPr>
          <a:xfrm>
            <a:off x="777240" y="2743200"/>
            <a:ext cx="2834640" cy="640080"/>
          </a:xfrm>
          <a:prstGeom prst="rect">
            <a:avLst/>
          </a:prstGeom>
          <a:noFill/>
          <a:ln/>
        </p:spPr>
        <p:txBody>
          <a:bodyPr wrap="square" rtlCol="0" anchor="ctr"/>
          <a:lstStyle/>
          <a:p>
            <a:pPr marL="0" indent="0">
              <a:buNone/>
            </a:pPr>
            <a:r>
              <a:rPr lang="en-US" sz="1250" dirty="0">
                <a:solidFill>
                  <a:srgbClr val="CADCFC"/>
                </a:solidFill>
                <a:latin typeface="Calibri" pitchFamily="34" charset="0"/>
                <a:ea typeface="Calibri" pitchFamily="34" charset="-122"/>
                <a:cs typeface="Calibri" pitchFamily="34" charset="-120"/>
              </a:rPr>
              <a:t>Average Training Hours per Employee</a:t>
            </a:r>
            <a:endParaRPr lang="en-US" sz="1250" dirty="0"/>
          </a:p>
        </p:txBody>
      </p:sp>
      <p:sp>
        <p:nvSpPr>
          <p:cNvPr id="7" name="Shape 5"/>
          <p:cNvSpPr/>
          <p:nvPr/>
        </p:nvSpPr>
        <p:spPr>
          <a:xfrm>
            <a:off x="548640" y="3703320"/>
            <a:ext cx="3291840" cy="1920240"/>
          </a:xfrm>
          <a:prstGeom prst="roundRect">
            <a:avLst>
              <a:gd name="adj" fmla="val 3810"/>
            </a:avLst>
          </a:prstGeom>
          <a:solidFill>
            <a:srgbClr val="F4F6FB"/>
          </a:solidFill>
          <a:ln/>
        </p:spPr>
        <p:txBody>
          <a:bodyPr/>
          <a:lstStyle/>
          <a:p>
            <a:endParaRPr lang="en-IN"/>
          </a:p>
        </p:txBody>
      </p:sp>
      <p:sp>
        <p:nvSpPr>
          <p:cNvPr id="8" name="Text 6"/>
          <p:cNvSpPr/>
          <p:nvPr/>
        </p:nvSpPr>
        <p:spPr>
          <a:xfrm>
            <a:off x="777240" y="3886200"/>
            <a:ext cx="2834640" cy="274320"/>
          </a:xfrm>
          <a:prstGeom prst="rect">
            <a:avLst/>
          </a:prstGeom>
          <a:noFill/>
          <a:ln/>
        </p:spPr>
        <p:txBody>
          <a:bodyPr wrap="square" rtlCol="0" anchor="ctr"/>
          <a:lstStyle/>
          <a:p>
            <a:pPr marL="0" indent="0">
              <a:buNone/>
            </a:pPr>
            <a:r>
              <a:rPr lang="en-US" sz="1000" b="1" dirty="0">
                <a:solidFill>
                  <a:srgbClr val="2F8F9D"/>
                </a:solidFill>
                <a:latin typeface="Calibri" pitchFamily="34" charset="0"/>
                <a:ea typeface="Calibri" pitchFamily="34" charset="-122"/>
                <a:cs typeface="Calibri" pitchFamily="34" charset="-120"/>
              </a:rPr>
              <a:t>WHY THIS CHART</a:t>
            </a:r>
            <a:endParaRPr lang="en-US" sz="1000" dirty="0"/>
          </a:p>
        </p:txBody>
      </p:sp>
      <p:sp>
        <p:nvSpPr>
          <p:cNvPr id="9" name="Text 7"/>
          <p:cNvSpPr/>
          <p:nvPr/>
        </p:nvSpPr>
        <p:spPr>
          <a:xfrm>
            <a:off x="777240" y="4187952"/>
            <a:ext cx="2834640" cy="1280160"/>
          </a:xfrm>
          <a:prstGeom prst="rect">
            <a:avLst/>
          </a:prstGeom>
          <a:noFill/>
          <a:ln/>
        </p:spPr>
        <p:txBody>
          <a:bodyPr wrap="square" rtlCol="0" anchor="ctr"/>
          <a:lstStyle/>
          <a:p>
            <a:pPr marL="0" indent="0">
              <a:lnSpc>
                <a:spcPct val="120000"/>
              </a:lnSpc>
              <a:buNone/>
            </a:pPr>
            <a:r>
              <a:rPr lang="en-US" sz="1150" dirty="0">
                <a:solidFill>
                  <a:srgbClr val="202840"/>
                </a:solidFill>
                <a:latin typeface="Calibri" pitchFamily="34" charset="0"/>
                <a:ea typeface="Calibri" pitchFamily="34" charset="-122"/>
                <a:cs typeface="Calibri" pitchFamily="34" charset="-120"/>
              </a:rPr>
              <a:t>Compares training hours against performance to explore whether different levels of training relate to different performance outcomes.</a:t>
            </a:r>
            <a:endParaRPr lang="en-US" sz="1150" dirty="0"/>
          </a:p>
        </p:txBody>
      </p:sp>
      <p:sp>
        <p:nvSpPr>
          <p:cNvPr id="10" name="Shape 8"/>
          <p:cNvSpPr/>
          <p:nvPr/>
        </p:nvSpPr>
        <p:spPr>
          <a:xfrm>
            <a:off x="4160520" y="1691640"/>
            <a:ext cx="7452360" cy="3931920"/>
          </a:xfrm>
          <a:prstGeom prst="roundRect">
            <a:avLst>
              <a:gd name="adj" fmla="val 1860"/>
            </a:avLst>
          </a:prstGeom>
          <a:solidFill>
            <a:srgbClr val="FFFFFF"/>
          </a:solidFill>
          <a:ln w="15875">
            <a:solidFill>
              <a:srgbClr val="CADCFC"/>
            </a:solidFill>
            <a:prstDash val="solid"/>
          </a:ln>
        </p:spPr>
        <p:txBody>
          <a:bodyPr/>
          <a:lstStyle/>
          <a:p>
            <a:endParaRPr lang="en-IN"/>
          </a:p>
        </p:txBody>
      </p:sp>
      <p:sp>
        <p:nvSpPr>
          <p:cNvPr id="11" name="Text 9"/>
          <p:cNvSpPr/>
          <p:nvPr/>
        </p:nvSpPr>
        <p:spPr>
          <a:xfrm>
            <a:off x="4434840" y="1920240"/>
            <a:ext cx="6858000" cy="274320"/>
          </a:xfrm>
          <a:prstGeom prst="rect">
            <a:avLst/>
          </a:prstGeom>
          <a:noFill/>
          <a:ln/>
        </p:spPr>
        <p:txBody>
          <a:bodyPr wrap="square" rtlCol="0" anchor="ctr"/>
          <a:lstStyle/>
          <a:p>
            <a:pPr marL="0" indent="0">
              <a:buNone/>
            </a:pPr>
            <a:r>
              <a:rPr lang="en-US" sz="1100" b="1" kern="0" spc="100" dirty="0">
                <a:solidFill>
                  <a:srgbClr val="1E2761"/>
                </a:solidFill>
                <a:latin typeface="Calibri" pitchFamily="34" charset="0"/>
                <a:ea typeface="Calibri" pitchFamily="34" charset="-122"/>
                <a:cs typeface="Calibri" pitchFamily="34" charset="-120"/>
              </a:rPr>
              <a:t>WHAT THE VISUALIZATION IS FOR</a:t>
            </a:r>
            <a:endParaRPr lang="en-US" sz="1100" dirty="0"/>
          </a:p>
        </p:txBody>
      </p:sp>
      <p:sp>
        <p:nvSpPr>
          <p:cNvPr id="12" name="Text 10"/>
          <p:cNvSpPr/>
          <p:nvPr/>
        </p:nvSpPr>
        <p:spPr>
          <a:xfrm>
            <a:off x="4434840" y="2331720"/>
            <a:ext cx="6949440" cy="3108960"/>
          </a:xfrm>
          <a:prstGeom prst="rect">
            <a:avLst/>
          </a:prstGeom>
          <a:noFill/>
          <a:ln/>
        </p:spPr>
        <p:txBody>
          <a:bodyPr wrap="square" rtlCol="0" anchor="t"/>
          <a:lstStyle/>
          <a:p>
            <a:pPr marL="342900" indent="-342900">
              <a:spcAft>
                <a:spcPts val="1400"/>
              </a:spcAft>
              <a:buSzPct val="100000"/>
              <a:buChar char="•"/>
            </a:pPr>
            <a:r>
              <a:rPr lang="en-US" sz="1350" dirty="0">
                <a:solidFill>
                  <a:srgbClr val="202840"/>
                </a:solidFill>
                <a:latin typeface="Calibri" pitchFamily="34" charset="0"/>
                <a:ea typeface="Calibri" pitchFamily="34" charset="-122"/>
                <a:cs typeface="Calibri" pitchFamily="34" charset="-120"/>
              </a:rPr>
              <a:t>Plots training hours against performance to look for patterns across the workforce.</a:t>
            </a:r>
            <a:endParaRPr lang="en-US" sz="1350" dirty="0"/>
          </a:p>
          <a:p>
            <a:pPr marL="342900" indent="-342900">
              <a:spcAft>
                <a:spcPts val="1400"/>
              </a:spcAft>
              <a:buSzPct val="100000"/>
              <a:buChar char="•"/>
            </a:pPr>
            <a:r>
              <a:rPr lang="en-US" sz="1350" dirty="0">
                <a:solidFill>
                  <a:srgbClr val="202840"/>
                </a:solidFill>
                <a:latin typeface="Calibri" pitchFamily="34" charset="0"/>
                <a:ea typeface="Calibri" pitchFamily="34" charset="-122"/>
                <a:cs typeface="Calibri" pitchFamily="34" charset="-120"/>
              </a:rPr>
              <a:t>Helps identify whether groups with different training levels also show different performance levels.</a:t>
            </a:r>
            <a:endParaRPr lang="en-US" sz="1350" dirty="0"/>
          </a:p>
          <a:p>
            <a:pPr marL="342900" indent="-342900">
              <a:spcAft>
                <a:spcPts val="1400"/>
              </a:spcAft>
              <a:buSzPct val="100000"/>
              <a:buChar char="•"/>
            </a:pPr>
            <a:r>
              <a:rPr lang="en-US" sz="1350" dirty="0">
                <a:solidFill>
                  <a:srgbClr val="202840"/>
                </a:solidFill>
                <a:latin typeface="Calibri" pitchFamily="34" charset="0"/>
                <a:ea typeface="Calibri" pitchFamily="34" charset="-122"/>
                <a:cs typeface="Calibri" pitchFamily="34" charset="-120"/>
              </a:rPr>
              <a:t>Surfaces patterns for HR to investigate further - it does not, on its own, prove that training improves performance.</a:t>
            </a:r>
            <a:endParaRPr lang="en-US" sz="1350" dirty="0"/>
          </a:p>
          <a:p>
            <a:pPr marL="342900" indent="-342900">
              <a:spcAft>
                <a:spcPts val="1400"/>
              </a:spcAft>
              <a:buSzPct val="100000"/>
              <a:buChar char="•"/>
            </a:pPr>
            <a:r>
              <a:rPr lang="en-US" sz="1350" dirty="0">
                <a:solidFill>
                  <a:srgbClr val="202840"/>
                </a:solidFill>
                <a:latin typeface="Calibri" pitchFamily="34" charset="0"/>
                <a:ea typeface="Calibri" pitchFamily="34" charset="-122"/>
                <a:cs typeface="Calibri" pitchFamily="34" charset="-120"/>
              </a:rPr>
              <a:t>Works alongside the average training hours KPI (22.58 hrs) to give HR a starting point for evaluating training investment.</a:t>
            </a:r>
            <a:endParaRPr lang="en-US" sz="1350" dirty="0"/>
          </a:p>
        </p:txBody>
      </p:sp>
      <p:sp>
        <p:nvSpPr>
          <p:cNvPr id="14" name="Text 11"/>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15" name="Text 12"/>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DISTRIBUTION ANALYSIS</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Performance Levels &amp; Salary Bands</a:t>
            </a:r>
            <a:endParaRPr lang="en-US" sz="3200" dirty="0"/>
          </a:p>
        </p:txBody>
      </p:sp>
      <p:graphicFrame>
        <p:nvGraphicFramePr>
          <p:cNvPr id="4" name="Chart 0"/>
          <p:cNvGraphicFramePr/>
          <p:nvPr/>
        </p:nvGraphicFramePr>
        <p:xfrm>
          <a:off x="457200" y="1645920"/>
          <a:ext cx="5394960" cy="3931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1"/>
          <p:cNvGraphicFramePr/>
          <p:nvPr/>
        </p:nvGraphicFramePr>
        <p:xfrm>
          <a:off x="6309360" y="1645920"/>
          <a:ext cx="5486400" cy="3931920"/>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 2"/>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8" name="Text 3"/>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INTERACTIVITY</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How the Dashboard Responds to Selection</a:t>
            </a:r>
            <a:endParaRPr lang="en-US" sz="3200" dirty="0"/>
          </a:p>
        </p:txBody>
      </p:sp>
      <p:sp>
        <p:nvSpPr>
          <p:cNvPr id="4" name="Shape 2"/>
          <p:cNvSpPr/>
          <p:nvPr/>
        </p:nvSpPr>
        <p:spPr>
          <a:xfrm>
            <a:off x="731520" y="2194560"/>
            <a:ext cx="3108960" cy="1554480"/>
          </a:xfrm>
          <a:prstGeom prst="roundRect">
            <a:avLst>
              <a:gd name="adj" fmla="val 4706"/>
            </a:avLst>
          </a:prstGeom>
          <a:solidFill>
            <a:srgbClr val="1E2761"/>
          </a:solidFill>
          <a:ln/>
        </p:spPr>
        <p:txBody>
          <a:bodyPr/>
          <a:lstStyle/>
          <a:p>
            <a:endParaRPr lang="en-IN"/>
          </a:p>
        </p:txBody>
      </p:sp>
      <p:sp>
        <p:nvSpPr>
          <p:cNvPr id="5" name="Text 3"/>
          <p:cNvSpPr/>
          <p:nvPr/>
        </p:nvSpPr>
        <p:spPr>
          <a:xfrm>
            <a:off x="914400" y="2331720"/>
            <a:ext cx="2743200" cy="36576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Select a Department</a:t>
            </a:r>
            <a:endParaRPr lang="en-US" sz="1400" dirty="0"/>
          </a:p>
        </p:txBody>
      </p:sp>
      <p:sp>
        <p:nvSpPr>
          <p:cNvPr id="6" name="Text 4"/>
          <p:cNvSpPr/>
          <p:nvPr/>
        </p:nvSpPr>
        <p:spPr>
          <a:xfrm>
            <a:off x="914400" y="2697480"/>
            <a:ext cx="2743200" cy="914400"/>
          </a:xfrm>
          <a:prstGeom prst="rect">
            <a:avLst/>
          </a:prstGeom>
          <a:noFill/>
          <a:ln/>
        </p:spPr>
        <p:txBody>
          <a:bodyPr wrap="square" rtlCol="0" anchor="ctr"/>
          <a:lstStyle/>
          <a:p>
            <a:pPr marL="0" indent="0">
              <a:lnSpc>
                <a:spcPct val="120000"/>
              </a:lnSpc>
              <a:buNone/>
            </a:pPr>
            <a:r>
              <a:rPr lang="en-US" sz="1100" dirty="0">
                <a:solidFill>
                  <a:srgbClr val="CADCFC"/>
                </a:solidFill>
                <a:latin typeface="Calibri" pitchFamily="34" charset="0"/>
                <a:ea typeface="Calibri" pitchFamily="34" charset="-122"/>
                <a:cs typeface="Calibri" pitchFamily="34" charset="-120"/>
              </a:rPr>
              <a:t>User clicks a department on any chart (e.g. the department bar chart)</a:t>
            </a:r>
            <a:endParaRPr lang="en-US" sz="1100" dirty="0"/>
          </a:p>
        </p:txBody>
      </p:sp>
      <p:sp>
        <p:nvSpPr>
          <p:cNvPr id="7" name="Shape 5"/>
          <p:cNvSpPr/>
          <p:nvPr/>
        </p:nvSpPr>
        <p:spPr>
          <a:xfrm>
            <a:off x="3977640" y="2697480"/>
            <a:ext cx="914400" cy="502920"/>
          </a:xfrm>
          <a:prstGeom prst="rightArrow">
            <a:avLst/>
          </a:prstGeom>
          <a:solidFill>
            <a:srgbClr val="2F8F9D"/>
          </a:solidFill>
          <a:ln/>
        </p:spPr>
        <p:txBody>
          <a:bodyPr/>
          <a:lstStyle/>
          <a:p>
            <a:endParaRPr lang="en-IN"/>
          </a:p>
        </p:txBody>
      </p:sp>
      <p:sp>
        <p:nvSpPr>
          <p:cNvPr id="8" name="Text 6"/>
          <p:cNvSpPr/>
          <p:nvPr/>
        </p:nvSpPr>
        <p:spPr>
          <a:xfrm>
            <a:off x="3794760" y="3246120"/>
            <a:ext cx="1280160" cy="274320"/>
          </a:xfrm>
          <a:prstGeom prst="rect">
            <a:avLst/>
          </a:prstGeom>
          <a:noFill/>
          <a:ln/>
        </p:spPr>
        <p:txBody>
          <a:bodyPr wrap="square" rtlCol="0" anchor="ctr"/>
          <a:lstStyle/>
          <a:p>
            <a:pPr marL="0" indent="0" algn="ctr">
              <a:buNone/>
            </a:pPr>
            <a:r>
              <a:rPr lang="en-US" sz="950" dirty="0">
                <a:solidFill>
                  <a:srgbClr val="6B7690"/>
                </a:solidFill>
                <a:latin typeface="Calibri" pitchFamily="34" charset="0"/>
                <a:ea typeface="Calibri" pitchFamily="34" charset="-122"/>
                <a:cs typeface="Calibri" pitchFamily="34" charset="-120"/>
              </a:rPr>
              <a:t>Dashboard Action</a:t>
            </a:r>
            <a:endParaRPr lang="en-US" sz="950" dirty="0"/>
          </a:p>
        </p:txBody>
      </p:sp>
      <p:sp>
        <p:nvSpPr>
          <p:cNvPr id="9" name="Shape 7"/>
          <p:cNvSpPr/>
          <p:nvPr/>
        </p:nvSpPr>
        <p:spPr>
          <a:xfrm>
            <a:off x="5029200" y="1371600"/>
            <a:ext cx="3108960" cy="1371600"/>
          </a:xfrm>
          <a:prstGeom prst="roundRect">
            <a:avLst>
              <a:gd name="adj" fmla="val 5333"/>
            </a:avLst>
          </a:prstGeom>
          <a:solidFill>
            <a:srgbClr val="F4F6FB"/>
          </a:solidFill>
          <a:ln/>
        </p:spPr>
        <p:txBody>
          <a:bodyPr/>
          <a:lstStyle/>
          <a:p>
            <a:endParaRPr lang="en-IN"/>
          </a:p>
        </p:txBody>
      </p:sp>
      <p:sp>
        <p:nvSpPr>
          <p:cNvPr id="10" name="Text 8"/>
          <p:cNvSpPr/>
          <p:nvPr/>
        </p:nvSpPr>
        <p:spPr>
          <a:xfrm>
            <a:off x="5212080" y="1508760"/>
            <a:ext cx="2743200" cy="320040"/>
          </a:xfrm>
          <a:prstGeom prst="rect">
            <a:avLst/>
          </a:prstGeom>
          <a:noFill/>
          <a:ln/>
        </p:spPr>
        <p:txBody>
          <a:bodyPr wrap="square"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KPIs Update</a:t>
            </a:r>
            <a:endParaRPr lang="en-US" sz="1400" dirty="0"/>
          </a:p>
        </p:txBody>
      </p:sp>
      <p:sp>
        <p:nvSpPr>
          <p:cNvPr id="11" name="Text 9"/>
          <p:cNvSpPr/>
          <p:nvPr/>
        </p:nvSpPr>
        <p:spPr>
          <a:xfrm>
            <a:off x="5212080" y="1828800"/>
            <a:ext cx="2743200" cy="822960"/>
          </a:xfrm>
          <a:prstGeom prst="rect">
            <a:avLst/>
          </a:prstGeom>
          <a:noFill/>
          <a:ln/>
        </p:spPr>
        <p:txBody>
          <a:bodyPr wrap="square" rtlCol="0" anchor="ctr"/>
          <a:lstStyle/>
          <a:p>
            <a:pPr marL="0" indent="0">
              <a:lnSpc>
                <a:spcPct val="120000"/>
              </a:lnSpc>
              <a:buNone/>
            </a:pPr>
            <a:r>
              <a:rPr lang="en-US" sz="1050" dirty="0">
                <a:solidFill>
                  <a:srgbClr val="202840"/>
                </a:solidFill>
                <a:latin typeface="Calibri" pitchFamily="34" charset="0"/>
                <a:ea typeface="Calibri" pitchFamily="34" charset="-122"/>
                <a:cs typeface="Calibri" pitchFamily="34" charset="-120"/>
              </a:rPr>
              <a:t>Active employees, attrition rate, and the other four KPIs recalculate for that department</a:t>
            </a:r>
            <a:endParaRPr lang="en-US" sz="1050" dirty="0"/>
          </a:p>
        </p:txBody>
      </p:sp>
      <p:sp>
        <p:nvSpPr>
          <p:cNvPr id="12" name="Shape 10"/>
          <p:cNvSpPr/>
          <p:nvPr/>
        </p:nvSpPr>
        <p:spPr>
          <a:xfrm>
            <a:off x="5029200" y="2971800"/>
            <a:ext cx="3108960" cy="1371600"/>
          </a:xfrm>
          <a:prstGeom prst="roundRect">
            <a:avLst>
              <a:gd name="adj" fmla="val 5333"/>
            </a:avLst>
          </a:prstGeom>
          <a:solidFill>
            <a:srgbClr val="F4F6FB"/>
          </a:solidFill>
          <a:ln/>
        </p:spPr>
        <p:txBody>
          <a:bodyPr/>
          <a:lstStyle/>
          <a:p>
            <a:endParaRPr lang="en-IN"/>
          </a:p>
        </p:txBody>
      </p:sp>
      <p:sp>
        <p:nvSpPr>
          <p:cNvPr id="13" name="Text 11"/>
          <p:cNvSpPr/>
          <p:nvPr/>
        </p:nvSpPr>
        <p:spPr>
          <a:xfrm>
            <a:off x="5212080" y="3108960"/>
            <a:ext cx="2743200" cy="320040"/>
          </a:xfrm>
          <a:prstGeom prst="rect">
            <a:avLst/>
          </a:prstGeom>
          <a:noFill/>
          <a:ln/>
        </p:spPr>
        <p:txBody>
          <a:bodyPr wrap="square" rtlCol="0" anchor="ctr"/>
          <a:lstStyle/>
          <a:p>
            <a:pPr marL="0" indent="0">
              <a:buNone/>
            </a:pPr>
            <a:r>
              <a:rPr lang="en-US" sz="1400" b="1" dirty="0">
                <a:solidFill>
                  <a:srgbClr val="1E2761"/>
                </a:solidFill>
                <a:latin typeface="Calibri" pitchFamily="34" charset="0"/>
                <a:ea typeface="Calibri" pitchFamily="34" charset="-122"/>
                <a:cs typeface="Calibri" pitchFamily="34" charset="-120"/>
              </a:rPr>
              <a:t>Charts Update</a:t>
            </a:r>
            <a:endParaRPr lang="en-US" sz="1400" dirty="0"/>
          </a:p>
        </p:txBody>
      </p:sp>
      <p:sp>
        <p:nvSpPr>
          <p:cNvPr id="14" name="Text 12"/>
          <p:cNvSpPr/>
          <p:nvPr/>
        </p:nvSpPr>
        <p:spPr>
          <a:xfrm>
            <a:off x="5212080" y="3429000"/>
            <a:ext cx="2743200" cy="822960"/>
          </a:xfrm>
          <a:prstGeom prst="rect">
            <a:avLst/>
          </a:prstGeom>
          <a:noFill/>
          <a:ln/>
        </p:spPr>
        <p:txBody>
          <a:bodyPr wrap="square" rtlCol="0" anchor="ctr"/>
          <a:lstStyle/>
          <a:p>
            <a:pPr marL="0" indent="0">
              <a:lnSpc>
                <a:spcPct val="120000"/>
              </a:lnSpc>
              <a:buNone/>
            </a:pPr>
            <a:r>
              <a:rPr lang="en-US" sz="1050" dirty="0">
                <a:solidFill>
                  <a:srgbClr val="202840"/>
                </a:solidFill>
                <a:latin typeface="Calibri" pitchFamily="34" charset="0"/>
                <a:ea typeface="Calibri" pitchFamily="34" charset="-122"/>
                <a:cs typeface="Calibri" pitchFamily="34" charset="-120"/>
              </a:rPr>
              <a:t>Attrition, performance, attendance, and training visuals filter to show that department only</a:t>
            </a:r>
            <a:endParaRPr lang="en-US" sz="1050" dirty="0"/>
          </a:p>
        </p:txBody>
      </p:sp>
      <p:sp>
        <p:nvSpPr>
          <p:cNvPr id="15" name="Shape 13"/>
          <p:cNvSpPr/>
          <p:nvPr/>
        </p:nvSpPr>
        <p:spPr>
          <a:xfrm>
            <a:off x="8595360" y="2194560"/>
            <a:ext cx="3017520" cy="1554480"/>
          </a:xfrm>
          <a:prstGeom prst="roundRect">
            <a:avLst>
              <a:gd name="adj" fmla="val 4706"/>
            </a:avLst>
          </a:prstGeom>
          <a:solidFill>
            <a:srgbClr val="1E2761"/>
          </a:solidFill>
          <a:ln/>
        </p:spPr>
        <p:txBody>
          <a:bodyPr/>
          <a:lstStyle/>
          <a:p>
            <a:endParaRPr lang="en-IN"/>
          </a:p>
        </p:txBody>
      </p:sp>
      <p:sp>
        <p:nvSpPr>
          <p:cNvPr id="16" name="Text 14"/>
          <p:cNvSpPr/>
          <p:nvPr/>
        </p:nvSpPr>
        <p:spPr>
          <a:xfrm>
            <a:off x="8778240" y="2331720"/>
            <a:ext cx="2651760" cy="365760"/>
          </a:xfrm>
          <a:prstGeom prst="rect">
            <a:avLst/>
          </a:prstGeom>
          <a:noFill/>
          <a:ln/>
        </p:spPr>
        <p:txBody>
          <a:bodyPr wrap="square" rtlCol="0" anchor="ctr"/>
          <a:lstStyle/>
          <a:p>
            <a:pPr marL="0" indent="0">
              <a:buNone/>
            </a:pPr>
            <a:r>
              <a:rPr lang="en-US" sz="1400" b="1" dirty="0">
                <a:solidFill>
                  <a:srgbClr val="FFFFFF"/>
                </a:solidFill>
                <a:latin typeface="Calibri" pitchFamily="34" charset="0"/>
                <a:ea typeface="Calibri" pitchFamily="34" charset="-122"/>
                <a:cs typeface="Calibri" pitchFamily="34" charset="-120"/>
              </a:rPr>
              <a:t>Deselect / New Selection</a:t>
            </a:r>
            <a:endParaRPr lang="en-US" sz="1400" dirty="0"/>
          </a:p>
        </p:txBody>
      </p:sp>
      <p:sp>
        <p:nvSpPr>
          <p:cNvPr id="17" name="Text 15"/>
          <p:cNvSpPr/>
          <p:nvPr/>
        </p:nvSpPr>
        <p:spPr>
          <a:xfrm>
            <a:off x="8778240" y="2697480"/>
            <a:ext cx="2651760" cy="914400"/>
          </a:xfrm>
          <a:prstGeom prst="rect">
            <a:avLst/>
          </a:prstGeom>
          <a:noFill/>
          <a:ln/>
        </p:spPr>
        <p:txBody>
          <a:bodyPr wrap="square" rtlCol="0" anchor="ctr"/>
          <a:lstStyle/>
          <a:p>
            <a:pPr marL="0" indent="0">
              <a:lnSpc>
                <a:spcPct val="120000"/>
              </a:lnSpc>
              <a:buNone/>
            </a:pPr>
            <a:r>
              <a:rPr lang="en-US" sz="1100" dirty="0">
                <a:solidFill>
                  <a:srgbClr val="CADCFC"/>
                </a:solidFill>
                <a:latin typeface="Calibri" pitchFamily="34" charset="0"/>
                <a:ea typeface="Calibri" pitchFamily="34" charset="-122"/>
                <a:cs typeface="Calibri" pitchFamily="34" charset="-120"/>
              </a:rPr>
              <a:t>Clicking elsewhere (or a new department) resets or refreshes the view</a:t>
            </a:r>
            <a:endParaRPr lang="en-US" sz="1100" dirty="0"/>
          </a:p>
        </p:txBody>
      </p:sp>
      <p:sp>
        <p:nvSpPr>
          <p:cNvPr id="18" name="Text 16"/>
          <p:cNvSpPr/>
          <p:nvPr/>
        </p:nvSpPr>
        <p:spPr>
          <a:xfrm>
            <a:off x="731520" y="4937760"/>
            <a:ext cx="10698480" cy="822960"/>
          </a:xfrm>
          <a:prstGeom prst="rect">
            <a:avLst/>
          </a:prstGeom>
          <a:noFill/>
          <a:ln/>
        </p:spPr>
        <p:txBody>
          <a:bodyPr wrap="square" rtlCol="0" anchor="ctr"/>
          <a:lstStyle/>
          <a:p>
            <a:pPr marL="0" indent="0">
              <a:lnSpc>
                <a:spcPct val="120000"/>
              </a:lnSpc>
              <a:buNone/>
            </a:pPr>
            <a:r>
              <a:rPr lang="en-US" sz="1300" i="1" dirty="0">
                <a:solidFill>
                  <a:srgbClr val="6B7690"/>
                </a:solidFill>
                <a:latin typeface="Calibri" pitchFamily="34" charset="0"/>
                <a:ea typeface="Calibri" pitchFamily="34" charset="-122"/>
                <a:cs typeface="Calibri" pitchFamily="34" charset="-120"/>
              </a:rPr>
              <a:t>I built this using Tableau dashboard actions, linking the department-level charts to the KPI worksheets and the other visualizations so the whole dashboard behaves as one connected view rather than a set of separate static charts.</a:t>
            </a:r>
            <a:endParaRPr lang="en-US" sz="1300" dirty="0"/>
          </a:p>
        </p:txBody>
      </p:sp>
      <p:sp>
        <p:nvSpPr>
          <p:cNvPr id="20" name="Text 17"/>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21" name="Text 18"/>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11</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64592"/>
            <a:ext cx="11091672" cy="274320"/>
          </a:xfrm>
          <a:prstGeom prst="rect">
            <a:avLst/>
          </a:prstGeom>
          <a:noFill/>
          <a:ln/>
        </p:spPr>
        <p:txBody>
          <a:bodyPr wrap="square" rtlCol="0" anchor="ctr"/>
          <a:lstStyle/>
          <a:p>
            <a:pPr marL="0" indent="0">
              <a:buNone/>
            </a:pPr>
            <a:r>
              <a:rPr lang="en-US" sz="1200" b="1" kern="0" spc="200" dirty="0">
                <a:solidFill>
                  <a:srgbClr val="2F8F9D"/>
                </a:solidFill>
                <a:latin typeface="Calibri" pitchFamily="34" charset="0"/>
                <a:ea typeface="Calibri" pitchFamily="34" charset="-122"/>
                <a:cs typeface="Calibri" pitchFamily="34" charset="-120"/>
              </a:rPr>
              <a:t>FINDINGS</a:t>
            </a:r>
            <a:endParaRPr lang="en-US" sz="1200" dirty="0"/>
          </a:p>
        </p:txBody>
      </p:sp>
      <p:sp>
        <p:nvSpPr>
          <p:cNvPr id="3" name="Text 1"/>
          <p:cNvSpPr/>
          <p:nvPr/>
        </p:nvSpPr>
        <p:spPr>
          <a:xfrm>
            <a:off x="548640" y="411480"/>
            <a:ext cx="11091672" cy="731520"/>
          </a:xfrm>
          <a:prstGeom prst="rect">
            <a:avLst/>
          </a:prstGeom>
          <a:noFill/>
          <a:ln/>
        </p:spPr>
        <p:txBody>
          <a:bodyPr wrap="square" rtlCol="0" anchor="ctr"/>
          <a:lstStyle/>
          <a:p>
            <a:pPr marL="0" indent="0">
              <a:buNone/>
            </a:pPr>
            <a:r>
              <a:rPr lang="en-US" sz="3200" b="1" dirty="0">
                <a:solidFill>
                  <a:srgbClr val="202840"/>
                </a:solidFill>
                <a:latin typeface="Cambria" pitchFamily="34" charset="0"/>
                <a:ea typeface="Cambria" pitchFamily="34" charset="-122"/>
                <a:cs typeface="Cambria" pitchFamily="34" charset="-120"/>
              </a:rPr>
              <a:t>Key Insights &amp; HR Recommendations</a:t>
            </a:r>
            <a:endParaRPr lang="en-US" sz="3200" dirty="0"/>
          </a:p>
        </p:txBody>
      </p:sp>
      <p:sp>
        <p:nvSpPr>
          <p:cNvPr id="4" name="Shape 2"/>
          <p:cNvSpPr/>
          <p:nvPr/>
        </p:nvSpPr>
        <p:spPr>
          <a:xfrm>
            <a:off x="548640" y="1691640"/>
            <a:ext cx="11109960" cy="841248"/>
          </a:xfrm>
          <a:prstGeom prst="roundRect">
            <a:avLst>
              <a:gd name="adj" fmla="val 6522"/>
            </a:avLst>
          </a:prstGeom>
          <a:solidFill>
            <a:srgbClr val="F4F6FB"/>
          </a:solidFill>
          <a:ln/>
        </p:spPr>
        <p:txBody>
          <a:bodyPr/>
          <a:lstStyle/>
          <a:p>
            <a:endParaRPr lang="en-IN"/>
          </a:p>
        </p:txBody>
      </p:sp>
      <p:sp>
        <p:nvSpPr>
          <p:cNvPr id="5" name="Shape 3"/>
          <p:cNvSpPr/>
          <p:nvPr/>
        </p:nvSpPr>
        <p:spPr>
          <a:xfrm>
            <a:off x="548640" y="1691640"/>
            <a:ext cx="73152" cy="841248"/>
          </a:xfrm>
          <a:prstGeom prst="rect">
            <a:avLst/>
          </a:prstGeom>
          <a:solidFill>
            <a:srgbClr val="2F8F9D"/>
          </a:solidFill>
          <a:ln/>
        </p:spPr>
        <p:txBody>
          <a:bodyPr/>
          <a:lstStyle/>
          <a:p>
            <a:endParaRPr lang="en-IN"/>
          </a:p>
        </p:txBody>
      </p:sp>
      <p:sp>
        <p:nvSpPr>
          <p:cNvPr id="6" name="Text 4"/>
          <p:cNvSpPr/>
          <p:nvPr/>
        </p:nvSpPr>
        <p:spPr>
          <a:xfrm>
            <a:off x="868680" y="1764792"/>
            <a:ext cx="3200400" cy="694944"/>
          </a:xfrm>
          <a:prstGeom prst="rect">
            <a:avLst/>
          </a:prstGeom>
          <a:noFill/>
          <a:ln/>
        </p:spPr>
        <p:txBody>
          <a:bodyPr wrap="square"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Attrition is concentrated in Sales</a:t>
            </a:r>
            <a:endParaRPr lang="en-US" sz="1300" dirty="0"/>
          </a:p>
        </p:txBody>
      </p:sp>
      <p:sp>
        <p:nvSpPr>
          <p:cNvPr id="7" name="Text 5"/>
          <p:cNvSpPr/>
          <p:nvPr/>
        </p:nvSpPr>
        <p:spPr>
          <a:xfrm>
            <a:off x="4206240" y="1764792"/>
            <a:ext cx="7315200" cy="694944"/>
          </a:xfrm>
          <a:prstGeom prst="rect">
            <a:avLst/>
          </a:prstGeom>
          <a:noFill/>
          <a:ln/>
        </p:spPr>
        <p:txBody>
          <a:bodyPr wrap="square" rtlCol="0" anchor="ctr"/>
          <a:lstStyle/>
          <a:p>
            <a:pPr marL="0" indent="0">
              <a:lnSpc>
                <a:spcPct val="110000"/>
              </a:lnSpc>
              <a:buNone/>
            </a:pPr>
            <a:r>
              <a:rPr lang="en-US" sz="1150" dirty="0">
                <a:solidFill>
                  <a:srgbClr val="202840"/>
                </a:solidFill>
                <a:latin typeface="Calibri" pitchFamily="34" charset="0"/>
                <a:ea typeface="Calibri" pitchFamily="34" charset="-122"/>
                <a:cs typeface="Calibri" pitchFamily="34" charset="-120"/>
              </a:rPr>
              <a:t>27.8% attrition vs. 21.9% in IT (the lowest). The gap is large enough that Sales warrants further HR investigation, though the dashboard does not identify a specific cause.</a:t>
            </a:r>
            <a:endParaRPr lang="en-US" sz="1150" dirty="0"/>
          </a:p>
        </p:txBody>
      </p:sp>
      <p:sp>
        <p:nvSpPr>
          <p:cNvPr id="8" name="Shape 6"/>
          <p:cNvSpPr/>
          <p:nvPr/>
        </p:nvSpPr>
        <p:spPr>
          <a:xfrm>
            <a:off x="548640" y="2624328"/>
            <a:ext cx="11109960" cy="841248"/>
          </a:xfrm>
          <a:prstGeom prst="roundRect">
            <a:avLst>
              <a:gd name="adj" fmla="val 6522"/>
            </a:avLst>
          </a:prstGeom>
          <a:solidFill>
            <a:srgbClr val="F4F6FB"/>
          </a:solidFill>
          <a:ln/>
        </p:spPr>
        <p:txBody>
          <a:bodyPr/>
          <a:lstStyle/>
          <a:p>
            <a:endParaRPr lang="en-IN"/>
          </a:p>
        </p:txBody>
      </p:sp>
      <p:sp>
        <p:nvSpPr>
          <p:cNvPr id="9" name="Shape 7"/>
          <p:cNvSpPr/>
          <p:nvPr/>
        </p:nvSpPr>
        <p:spPr>
          <a:xfrm>
            <a:off x="548640" y="2624328"/>
            <a:ext cx="73152" cy="841248"/>
          </a:xfrm>
          <a:prstGeom prst="rect">
            <a:avLst/>
          </a:prstGeom>
          <a:solidFill>
            <a:srgbClr val="2F8F9D"/>
          </a:solidFill>
          <a:ln/>
        </p:spPr>
        <p:txBody>
          <a:bodyPr/>
          <a:lstStyle/>
          <a:p>
            <a:endParaRPr lang="en-IN"/>
          </a:p>
        </p:txBody>
      </p:sp>
      <p:sp>
        <p:nvSpPr>
          <p:cNvPr id="10" name="Text 8"/>
          <p:cNvSpPr/>
          <p:nvPr/>
        </p:nvSpPr>
        <p:spPr>
          <a:xfrm>
            <a:off x="868680" y="2697480"/>
            <a:ext cx="3200400" cy="694944"/>
          </a:xfrm>
          <a:prstGeom prst="rect">
            <a:avLst/>
          </a:prstGeom>
          <a:noFill/>
          <a:ln/>
        </p:spPr>
        <p:txBody>
          <a:bodyPr wrap="square"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Attendance and performance move together</a:t>
            </a:r>
            <a:endParaRPr lang="en-US" sz="1300" dirty="0"/>
          </a:p>
        </p:txBody>
      </p:sp>
      <p:sp>
        <p:nvSpPr>
          <p:cNvPr id="11" name="Text 9"/>
          <p:cNvSpPr/>
          <p:nvPr/>
        </p:nvSpPr>
        <p:spPr>
          <a:xfrm>
            <a:off x="4206240" y="2697480"/>
            <a:ext cx="7315200" cy="694944"/>
          </a:xfrm>
          <a:prstGeom prst="rect">
            <a:avLst/>
          </a:prstGeom>
          <a:noFill/>
          <a:ln/>
        </p:spPr>
        <p:txBody>
          <a:bodyPr wrap="square" rtlCol="0" anchor="ctr"/>
          <a:lstStyle/>
          <a:p>
            <a:pPr marL="0" indent="0">
              <a:lnSpc>
                <a:spcPct val="110000"/>
              </a:lnSpc>
              <a:buNone/>
            </a:pPr>
            <a:r>
              <a:rPr lang="en-US" sz="1150" dirty="0">
                <a:solidFill>
                  <a:srgbClr val="202840"/>
                </a:solidFill>
                <a:latin typeface="Calibri" pitchFamily="34" charset="0"/>
                <a:ea typeface="Calibri" pitchFamily="34" charset="-122"/>
                <a:cs typeface="Calibri" pitchFamily="34" charset="-120"/>
              </a:rPr>
              <a:t>A positive association exists between attendance and performance - not proof that one causes the other, but a pattern worth monitoring.</a:t>
            </a:r>
            <a:endParaRPr lang="en-US" sz="1150" dirty="0"/>
          </a:p>
        </p:txBody>
      </p:sp>
      <p:sp>
        <p:nvSpPr>
          <p:cNvPr id="12" name="Shape 10"/>
          <p:cNvSpPr/>
          <p:nvPr/>
        </p:nvSpPr>
        <p:spPr>
          <a:xfrm>
            <a:off x="548640" y="3557016"/>
            <a:ext cx="11109960" cy="841248"/>
          </a:xfrm>
          <a:prstGeom prst="roundRect">
            <a:avLst>
              <a:gd name="adj" fmla="val 6522"/>
            </a:avLst>
          </a:prstGeom>
          <a:solidFill>
            <a:srgbClr val="F4F6FB"/>
          </a:solidFill>
          <a:ln/>
        </p:spPr>
        <p:txBody>
          <a:bodyPr/>
          <a:lstStyle/>
          <a:p>
            <a:endParaRPr lang="en-IN"/>
          </a:p>
        </p:txBody>
      </p:sp>
      <p:sp>
        <p:nvSpPr>
          <p:cNvPr id="13" name="Shape 11"/>
          <p:cNvSpPr/>
          <p:nvPr/>
        </p:nvSpPr>
        <p:spPr>
          <a:xfrm>
            <a:off x="548640" y="3557016"/>
            <a:ext cx="73152" cy="841248"/>
          </a:xfrm>
          <a:prstGeom prst="rect">
            <a:avLst/>
          </a:prstGeom>
          <a:solidFill>
            <a:srgbClr val="2F8F9D"/>
          </a:solidFill>
          <a:ln/>
        </p:spPr>
        <p:txBody>
          <a:bodyPr/>
          <a:lstStyle/>
          <a:p>
            <a:endParaRPr lang="en-IN"/>
          </a:p>
        </p:txBody>
      </p:sp>
      <p:sp>
        <p:nvSpPr>
          <p:cNvPr id="14" name="Text 12"/>
          <p:cNvSpPr/>
          <p:nvPr/>
        </p:nvSpPr>
        <p:spPr>
          <a:xfrm>
            <a:off x="868680" y="3630168"/>
            <a:ext cx="3200400" cy="694944"/>
          </a:xfrm>
          <a:prstGeom prst="rect">
            <a:avLst/>
          </a:prstGeom>
          <a:noFill/>
          <a:ln/>
        </p:spPr>
        <p:txBody>
          <a:bodyPr wrap="square"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Half the workforce sits in the 'Average' performance band</a:t>
            </a:r>
            <a:endParaRPr lang="en-US" sz="1300" dirty="0"/>
          </a:p>
        </p:txBody>
      </p:sp>
      <p:sp>
        <p:nvSpPr>
          <p:cNvPr id="15" name="Text 13"/>
          <p:cNvSpPr/>
          <p:nvPr/>
        </p:nvSpPr>
        <p:spPr>
          <a:xfrm>
            <a:off x="4206240" y="3630168"/>
            <a:ext cx="7315200" cy="694944"/>
          </a:xfrm>
          <a:prstGeom prst="rect">
            <a:avLst/>
          </a:prstGeom>
          <a:noFill/>
          <a:ln/>
        </p:spPr>
        <p:txBody>
          <a:bodyPr wrap="square" rtlCol="0" anchor="ctr"/>
          <a:lstStyle/>
          <a:p>
            <a:pPr marL="0" indent="0">
              <a:lnSpc>
                <a:spcPct val="110000"/>
              </a:lnSpc>
              <a:buNone/>
            </a:pPr>
            <a:r>
              <a:rPr lang="en-US" sz="1150" dirty="0">
                <a:solidFill>
                  <a:srgbClr val="202840"/>
                </a:solidFill>
                <a:latin typeface="Calibri" pitchFamily="34" charset="0"/>
                <a:ea typeface="Calibri" pitchFamily="34" charset="-122"/>
                <a:cs typeface="Calibri" pitchFamily="34" charset="-120"/>
              </a:rPr>
              <a:t>50.04% Average, 29.28% High, 20.68% Low - a useful baseline for tracking performance shifts over time.</a:t>
            </a:r>
            <a:endParaRPr lang="en-US" sz="1150" dirty="0"/>
          </a:p>
        </p:txBody>
      </p:sp>
      <p:sp>
        <p:nvSpPr>
          <p:cNvPr id="16" name="Shape 14"/>
          <p:cNvSpPr/>
          <p:nvPr/>
        </p:nvSpPr>
        <p:spPr>
          <a:xfrm>
            <a:off x="548640" y="4489704"/>
            <a:ext cx="11109960" cy="841248"/>
          </a:xfrm>
          <a:prstGeom prst="roundRect">
            <a:avLst>
              <a:gd name="adj" fmla="val 6522"/>
            </a:avLst>
          </a:prstGeom>
          <a:solidFill>
            <a:srgbClr val="F4F6FB"/>
          </a:solidFill>
          <a:ln/>
        </p:spPr>
        <p:txBody>
          <a:bodyPr/>
          <a:lstStyle/>
          <a:p>
            <a:endParaRPr lang="en-IN"/>
          </a:p>
        </p:txBody>
      </p:sp>
      <p:sp>
        <p:nvSpPr>
          <p:cNvPr id="17" name="Shape 15"/>
          <p:cNvSpPr/>
          <p:nvPr/>
        </p:nvSpPr>
        <p:spPr>
          <a:xfrm>
            <a:off x="548640" y="4489704"/>
            <a:ext cx="73152" cy="841248"/>
          </a:xfrm>
          <a:prstGeom prst="rect">
            <a:avLst/>
          </a:prstGeom>
          <a:solidFill>
            <a:srgbClr val="2F8F9D"/>
          </a:solidFill>
          <a:ln/>
        </p:spPr>
        <p:txBody>
          <a:bodyPr/>
          <a:lstStyle/>
          <a:p>
            <a:endParaRPr lang="en-IN"/>
          </a:p>
        </p:txBody>
      </p:sp>
      <p:sp>
        <p:nvSpPr>
          <p:cNvPr id="18" name="Text 16"/>
          <p:cNvSpPr/>
          <p:nvPr/>
        </p:nvSpPr>
        <p:spPr>
          <a:xfrm>
            <a:off x="868680" y="4562856"/>
            <a:ext cx="3200400" cy="694944"/>
          </a:xfrm>
          <a:prstGeom prst="rect">
            <a:avLst/>
          </a:prstGeom>
          <a:noFill/>
          <a:ln/>
        </p:spPr>
        <p:txBody>
          <a:bodyPr wrap="square"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Training hours warrant closer study</a:t>
            </a:r>
            <a:endParaRPr lang="en-US" sz="1300" dirty="0"/>
          </a:p>
        </p:txBody>
      </p:sp>
      <p:sp>
        <p:nvSpPr>
          <p:cNvPr id="19" name="Text 17"/>
          <p:cNvSpPr/>
          <p:nvPr/>
        </p:nvSpPr>
        <p:spPr>
          <a:xfrm>
            <a:off x="4206240" y="4562856"/>
            <a:ext cx="7315200" cy="694944"/>
          </a:xfrm>
          <a:prstGeom prst="rect">
            <a:avLst/>
          </a:prstGeom>
          <a:noFill/>
          <a:ln/>
        </p:spPr>
        <p:txBody>
          <a:bodyPr wrap="square" rtlCol="0" anchor="ctr"/>
          <a:lstStyle/>
          <a:p>
            <a:pPr marL="0" indent="0">
              <a:lnSpc>
                <a:spcPct val="110000"/>
              </a:lnSpc>
              <a:buNone/>
            </a:pPr>
            <a:r>
              <a:rPr lang="en-US" sz="1150" dirty="0">
                <a:solidFill>
                  <a:srgbClr val="202840"/>
                </a:solidFill>
                <a:latin typeface="Calibri" pitchFamily="34" charset="0"/>
                <a:ea typeface="Calibri" pitchFamily="34" charset="-122"/>
                <a:cs typeface="Calibri" pitchFamily="34" charset="-120"/>
              </a:rPr>
              <a:t>At an average of 22.58 hours per employee, comparing training against performance can help HR evaluate whether training investment is well targeted.</a:t>
            </a:r>
            <a:endParaRPr lang="en-US" sz="1150" dirty="0"/>
          </a:p>
        </p:txBody>
      </p:sp>
      <p:sp>
        <p:nvSpPr>
          <p:cNvPr id="20" name="Shape 18"/>
          <p:cNvSpPr/>
          <p:nvPr/>
        </p:nvSpPr>
        <p:spPr>
          <a:xfrm>
            <a:off x="548640" y="5422392"/>
            <a:ext cx="11109960" cy="841248"/>
          </a:xfrm>
          <a:prstGeom prst="roundRect">
            <a:avLst>
              <a:gd name="adj" fmla="val 6522"/>
            </a:avLst>
          </a:prstGeom>
          <a:solidFill>
            <a:srgbClr val="F4F6FB"/>
          </a:solidFill>
          <a:ln/>
        </p:spPr>
        <p:txBody>
          <a:bodyPr/>
          <a:lstStyle/>
          <a:p>
            <a:endParaRPr lang="en-IN"/>
          </a:p>
        </p:txBody>
      </p:sp>
      <p:sp>
        <p:nvSpPr>
          <p:cNvPr id="21" name="Shape 19"/>
          <p:cNvSpPr/>
          <p:nvPr/>
        </p:nvSpPr>
        <p:spPr>
          <a:xfrm>
            <a:off x="548640" y="5422392"/>
            <a:ext cx="73152" cy="841248"/>
          </a:xfrm>
          <a:prstGeom prst="rect">
            <a:avLst/>
          </a:prstGeom>
          <a:solidFill>
            <a:srgbClr val="2F8F9D"/>
          </a:solidFill>
          <a:ln/>
        </p:spPr>
        <p:txBody>
          <a:bodyPr/>
          <a:lstStyle/>
          <a:p>
            <a:endParaRPr lang="en-IN"/>
          </a:p>
        </p:txBody>
      </p:sp>
      <p:sp>
        <p:nvSpPr>
          <p:cNvPr id="22" name="Text 20"/>
          <p:cNvSpPr/>
          <p:nvPr/>
        </p:nvSpPr>
        <p:spPr>
          <a:xfrm>
            <a:off x="868680" y="5495544"/>
            <a:ext cx="3200400" cy="694944"/>
          </a:xfrm>
          <a:prstGeom prst="rect">
            <a:avLst/>
          </a:prstGeom>
          <a:noFill/>
          <a:ln/>
        </p:spPr>
        <p:txBody>
          <a:bodyPr wrap="square" rtlCol="0" anchor="ctr"/>
          <a:lstStyle/>
          <a:p>
            <a:pPr marL="0" indent="0">
              <a:buNone/>
            </a:pPr>
            <a:r>
              <a:rPr lang="en-US" sz="1300" b="1" dirty="0">
                <a:solidFill>
                  <a:srgbClr val="1E2761"/>
                </a:solidFill>
                <a:latin typeface="Calibri" pitchFamily="34" charset="0"/>
                <a:ea typeface="Calibri" pitchFamily="34" charset="-122"/>
                <a:cs typeface="Calibri" pitchFamily="34" charset="-120"/>
              </a:rPr>
              <a:t>Employment type and salary bands are well balanced</a:t>
            </a:r>
            <a:endParaRPr lang="en-US" sz="1300" dirty="0"/>
          </a:p>
        </p:txBody>
      </p:sp>
      <p:sp>
        <p:nvSpPr>
          <p:cNvPr id="23" name="Text 21"/>
          <p:cNvSpPr/>
          <p:nvPr/>
        </p:nvSpPr>
        <p:spPr>
          <a:xfrm>
            <a:off x="4206240" y="5495544"/>
            <a:ext cx="7315200" cy="694944"/>
          </a:xfrm>
          <a:prstGeom prst="rect">
            <a:avLst/>
          </a:prstGeom>
          <a:noFill/>
          <a:ln/>
        </p:spPr>
        <p:txBody>
          <a:bodyPr wrap="square" rtlCol="0" anchor="ctr"/>
          <a:lstStyle/>
          <a:p>
            <a:pPr marL="0" indent="0">
              <a:lnSpc>
                <a:spcPct val="110000"/>
              </a:lnSpc>
              <a:buNone/>
            </a:pPr>
            <a:r>
              <a:rPr lang="en-US" sz="1150" dirty="0">
                <a:solidFill>
                  <a:srgbClr val="202840"/>
                </a:solidFill>
                <a:latin typeface="Calibri" pitchFamily="34" charset="0"/>
                <a:ea typeface="Calibri" pitchFamily="34" charset="-122"/>
                <a:cs typeface="Calibri" pitchFamily="34" charset="-120"/>
              </a:rPr>
              <a:t>Full-Time, Contract, and Part-Time roles are all represented in comparable numbers, as are the four salary bands.</a:t>
            </a:r>
            <a:endParaRPr lang="en-US" sz="1150" dirty="0"/>
          </a:p>
        </p:txBody>
      </p:sp>
      <p:sp>
        <p:nvSpPr>
          <p:cNvPr id="25" name="Text 22"/>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6B7690"/>
                </a:solidFill>
                <a:latin typeface="Calibri" pitchFamily="34" charset="0"/>
                <a:ea typeface="Calibri" pitchFamily="34" charset="-122"/>
                <a:cs typeface="Calibri" pitchFamily="34" charset="-120"/>
              </a:rPr>
              <a:t>HR Workforce &amp; Performance Analysis Dashboard</a:t>
            </a:r>
            <a:endParaRPr lang="en-US" sz="900" dirty="0"/>
          </a:p>
        </p:txBody>
      </p:sp>
      <p:sp>
        <p:nvSpPr>
          <p:cNvPr id="26" name="Text 23"/>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6B7690"/>
                </a:solidFill>
                <a:latin typeface="Calibri" pitchFamily="34" charset="0"/>
                <a:ea typeface="Calibri" pitchFamily="34" charset="-122"/>
                <a:cs typeface="Calibri" pitchFamily="34" charset="-120"/>
              </a:rPr>
              <a:t>12</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E2761"/>
        </a:solidFill>
        <a:effectLst/>
      </p:bgPr>
    </p:bg>
    <p:spTree>
      <p:nvGrpSpPr>
        <p:cNvPr id="1" name=""/>
        <p:cNvGrpSpPr/>
        <p:nvPr/>
      </p:nvGrpSpPr>
      <p:grpSpPr>
        <a:xfrm>
          <a:off x="0" y="0"/>
          <a:ext cx="0" cy="0"/>
          <a:chOff x="0" y="0"/>
          <a:chExt cx="0" cy="0"/>
        </a:xfrm>
      </p:grpSpPr>
      <p:sp>
        <p:nvSpPr>
          <p:cNvPr id="2" name="Shape 0"/>
          <p:cNvSpPr/>
          <p:nvPr/>
        </p:nvSpPr>
        <p:spPr>
          <a:xfrm>
            <a:off x="9601200" y="4389120"/>
            <a:ext cx="4114800" cy="4114800"/>
          </a:xfrm>
          <a:prstGeom prst="ellipse">
            <a:avLst/>
          </a:prstGeom>
          <a:solidFill>
            <a:srgbClr val="3B4A6B">
              <a:alpha val="45000"/>
            </a:srgbClr>
          </a:solidFill>
          <a:ln/>
        </p:spPr>
        <p:txBody>
          <a:bodyPr/>
          <a:lstStyle/>
          <a:p>
            <a:endParaRPr lang="en-IN"/>
          </a:p>
        </p:txBody>
      </p:sp>
      <p:sp>
        <p:nvSpPr>
          <p:cNvPr id="3" name="Text 1"/>
          <p:cNvSpPr/>
          <p:nvPr/>
        </p:nvSpPr>
        <p:spPr>
          <a:xfrm>
            <a:off x="822960" y="1463040"/>
            <a:ext cx="7315200" cy="365760"/>
          </a:xfrm>
          <a:prstGeom prst="rect">
            <a:avLst/>
          </a:prstGeom>
          <a:noFill/>
          <a:ln/>
        </p:spPr>
        <p:txBody>
          <a:bodyPr wrap="square" rtlCol="0" anchor="ctr"/>
          <a:lstStyle/>
          <a:p>
            <a:pPr marL="0" indent="0">
              <a:buNone/>
            </a:pPr>
            <a:r>
              <a:rPr lang="en-US" sz="1300" b="1" kern="0" spc="200" dirty="0">
                <a:solidFill>
                  <a:srgbClr val="2F8F9D"/>
                </a:solidFill>
                <a:latin typeface="Calibri" pitchFamily="34" charset="0"/>
                <a:ea typeface="Calibri" pitchFamily="34" charset="-122"/>
                <a:cs typeface="Calibri" pitchFamily="34" charset="-120"/>
              </a:rPr>
              <a:t>CONCLUSION</a:t>
            </a:r>
            <a:endParaRPr lang="en-US" sz="1300" dirty="0"/>
          </a:p>
        </p:txBody>
      </p:sp>
      <p:sp>
        <p:nvSpPr>
          <p:cNvPr id="4" name="Text 2"/>
          <p:cNvSpPr/>
          <p:nvPr/>
        </p:nvSpPr>
        <p:spPr>
          <a:xfrm>
            <a:off x="822960" y="1828800"/>
            <a:ext cx="9601200" cy="1005840"/>
          </a:xfrm>
          <a:prstGeom prst="rect">
            <a:avLst/>
          </a:prstGeom>
          <a:noFill/>
          <a:ln/>
        </p:spPr>
        <p:txBody>
          <a:bodyPr wrap="square" rtlCol="0" anchor="ctr"/>
          <a:lstStyle/>
          <a:p>
            <a:pPr marL="0" indent="0">
              <a:buNone/>
            </a:pPr>
            <a:r>
              <a:rPr lang="en-US" sz="3200" b="1" dirty="0">
                <a:solidFill>
                  <a:srgbClr val="FFFFFF"/>
                </a:solidFill>
                <a:latin typeface="Cambria" pitchFamily="34" charset="0"/>
                <a:ea typeface="Cambria" pitchFamily="34" charset="-122"/>
                <a:cs typeface="Cambria" pitchFamily="34" charset="-120"/>
              </a:rPr>
              <a:t>A Single, Interactive View of Workforce Health</a:t>
            </a:r>
            <a:endParaRPr lang="en-US" sz="3200" dirty="0"/>
          </a:p>
        </p:txBody>
      </p:sp>
      <p:sp>
        <p:nvSpPr>
          <p:cNvPr id="5" name="Text 3"/>
          <p:cNvSpPr/>
          <p:nvPr/>
        </p:nvSpPr>
        <p:spPr>
          <a:xfrm>
            <a:off x="822960" y="3017520"/>
            <a:ext cx="9601200" cy="2926080"/>
          </a:xfrm>
          <a:prstGeom prst="rect">
            <a:avLst/>
          </a:prstGeom>
          <a:noFill/>
          <a:ln/>
        </p:spPr>
        <p:txBody>
          <a:bodyPr wrap="square" rtlCol="0" anchor="t"/>
          <a:lstStyle/>
          <a:p>
            <a:pPr marL="342900" indent="-342900">
              <a:spcAft>
                <a:spcPts val="1600"/>
              </a:spcAft>
              <a:buSzPct val="100000"/>
              <a:buChar char="•"/>
            </a:pPr>
            <a:r>
              <a:rPr lang="en-US" sz="1500" dirty="0">
                <a:solidFill>
                  <a:srgbClr val="CADCFC"/>
                </a:solidFill>
                <a:latin typeface="Calibri" pitchFamily="34" charset="0"/>
                <a:ea typeface="Calibri" pitchFamily="34" charset="-122"/>
                <a:cs typeface="Calibri" pitchFamily="34" charset="-120"/>
              </a:rPr>
              <a:t>Brings together attrition, performance, attendance, training, and workforce composition in one place.</a:t>
            </a:r>
            <a:endParaRPr lang="en-US" sz="1500" dirty="0"/>
          </a:p>
          <a:p>
            <a:pPr marL="342900" indent="-342900">
              <a:spcAft>
                <a:spcPts val="1600"/>
              </a:spcAft>
              <a:buSzPct val="100000"/>
              <a:buChar char="•"/>
            </a:pPr>
            <a:r>
              <a:rPr lang="en-US" sz="1500" dirty="0">
                <a:solidFill>
                  <a:srgbClr val="CADCFC"/>
                </a:solidFill>
                <a:latin typeface="Calibri" pitchFamily="34" charset="0"/>
                <a:ea typeface="Calibri" pitchFamily="34" charset="-122"/>
                <a:cs typeface="Calibri" pitchFamily="34" charset="-120"/>
              </a:rPr>
              <a:t>Let’s HR filter by department to move from company-wide numbers to a specific team in one click.</a:t>
            </a:r>
            <a:endParaRPr lang="en-US" sz="1500" dirty="0"/>
          </a:p>
          <a:p>
            <a:pPr marL="342900" indent="-342900">
              <a:spcAft>
                <a:spcPts val="1600"/>
              </a:spcAft>
              <a:buSzPct val="100000"/>
              <a:buChar char="•"/>
            </a:pPr>
            <a:r>
              <a:rPr lang="en-US" sz="1500" dirty="0">
                <a:solidFill>
                  <a:srgbClr val="CADCFC"/>
                </a:solidFill>
                <a:latin typeface="Calibri" pitchFamily="34" charset="0"/>
                <a:ea typeface="Calibri" pitchFamily="34" charset="-122"/>
                <a:cs typeface="Calibri" pitchFamily="34" charset="-120"/>
              </a:rPr>
              <a:t>Surfaces patterns - like Sales' higher attrition and the attendance-performance association - for HR to investigate further, rather than presenting unproven conclusions.</a:t>
            </a:r>
            <a:endParaRPr lang="en-US" sz="1500" dirty="0"/>
          </a:p>
          <a:p>
            <a:pPr marL="342900" indent="-342900">
              <a:spcAft>
                <a:spcPts val="1600"/>
              </a:spcAft>
              <a:buSzPct val="100000"/>
              <a:buChar char="•"/>
            </a:pPr>
            <a:r>
              <a:rPr lang="en-US" sz="1500" dirty="0">
                <a:solidFill>
                  <a:srgbClr val="CADCFC"/>
                </a:solidFill>
                <a:latin typeface="Calibri" pitchFamily="34" charset="0"/>
                <a:ea typeface="Calibri" pitchFamily="34" charset="-122"/>
                <a:cs typeface="Calibri" pitchFamily="34" charset="-120"/>
              </a:rPr>
              <a:t>Gives HR a repeatable tool they can return to as new data comes in, not a one-time report.</a:t>
            </a:r>
            <a:endParaRPr lang="en-US" sz="1500" dirty="0"/>
          </a:p>
        </p:txBody>
      </p:sp>
      <p:sp>
        <p:nvSpPr>
          <p:cNvPr id="7" name="Text 4"/>
          <p:cNvSpPr/>
          <p:nvPr/>
        </p:nvSpPr>
        <p:spPr>
          <a:xfrm>
            <a:off x="457200" y="6473952"/>
            <a:ext cx="7315200" cy="274320"/>
          </a:xfrm>
          <a:prstGeom prst="rect">
            <a:avLst/>
          </a:prstGeom>
          <a:noFill/>
          <a:ln/>
        </p:spPr>
        <p:txBody>
          <a:bodyPr wrap="square" rtlCol="0" anchor="ctr"/>
          <a:lstStyle/>
          <a:p>
            <a:pPr marL="0" indent="0" algn="l">
              <a:buNone/>
            </a:pPr>
            <a:r>
              <a:rPr lang="en-US" sz="900" dirty="0">
                <a:solidFill>
                  <a:srgbClr val="CADCFC"/>
                </a:solidFill>
                <a:latin typeface="Calibri" pitchFamily="34" charset="0"/>
                <a:ea typeface="Calibri" pitchFamily="34" charset="-122"/>
                <a:cs typeface="Calibri" pitchFamily="34" charset="-120"/>
              </a:rPr>
              <a:t>HR Workforce &amp; Performance Analysis Dashboard</a:t>
            </a:r>
            <a:endParaRPr lang="en-US" sz="900" dirty="0"/>
          </a:p>
        </p:txBody>
      </p:sp>
      <p:sp>
        <p:nvSpPr>
          <p:cNvPr id="8" name="Text 5"/>
          <p:cNvSpPr/>
          <p:nvPr/>
        </p:nvSpPr>
        <p:spPr>
          <a:xfrm>
            <a:off x="11274552" y="6473952"/>
            <a:ext cx="457200" cy="274320"/>
          </a:xfrm>
          <a:prstGeom prst="rect">
            <a:avLst/>
          </a:prstGeom>
          <a:noFill/>
          <a:ln/>
        </p:spPr>
        <p:txBody>
          <a:bodyPr wrap="square" rtlCol="0" anchor="ctr"/>
          <a:lstStyle/>
          <a:p>
            <a:pPr marL="0" indent="0" algn="r">
              <a:buNone/>
            </a:pPr>
            <a:r>
              <a:rPr lang="en-US" sz="900" dirty="0">
                <a:solidFill>
                  <a:srgbClr val="CADCFC"/>
                </a:solidFill>
                <a:latin typeface="Calibri" pitchFamily="34" charset="0"/>
                <a:ea typeface="Calibri" pitchFamily="34" charset="-122"/>
                <a:cs typeface="Calibri" pitchFamily="34" charset="-120"/>
              </a:rPr>
              <a:t>13</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0B2E4F"/>
        </a:solidFill>
        <a:effectLst/>
      </p:bgPr>
    </p:bg>
    <p:spTree>
      <p:nvGrpSpPr>
        <p:cNvPr id="1" name=""/>
        <p:cNvGrpSpPr/>
        <p:nvPr/>
      </p:nvGrpSpPr>
      <p:grpSpPr>
        <a:xfrm>
          <a:off x="0" y="0"/>
          <a:ext cx="0" cy="0"/>
          <a:chOff x="0" y="0"/>
          <a:chExt cx="0" cy="0"/>
        </a:xfrm>
      </p:grpSpPr>
      <p:sp>
        <p:nvSpPr>
          <p:cNvPr id="2" name="Shape 0"/>
          <p:cNvSpPr/>
          <p:nvPr/>
        </p:nvSpPr>
        <p:spPr>
          <a:xfrm>
            <a:off x="-1463040" y="-1463040"/>
            <a:ext cx="3657600" cy="3657600"/>
          </a:xfrm>
          <a:prstGeom prst="ellipse">
            <a:avLst/>
          </a:prstGeom>
          <a:solidFill>
            <a:srgbClr val="12385C">
              <a:alpha val="4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 name="Text 1"/>
          <p:cNvSpPr/>
          <p:nvPr/>
        </p:nvSpPr>
        <p:spPr>
          <a:xfrm>
            <a:off x="822960" y="2651760"/>
            <a:ext cx="9144000" cy="9144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Thank You</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822960" y="3566160"/>
            <a:ext cx="9144000" cy="457200"/>
          </a:xfrm>
          <a:prstGeom prst="rect">
            <a:avLst/>
          </a:prstGeom>
          <a:noFill/>
          <a:ln/>
        </p:spPr>
        <p:txBody>
          <a:bodyPr wrap="square"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9FBFDD"/>
                </a:solidFill>
                <a:effectLst/>
                <a:uLnTx/>
                <a:uFillTx/>
                <a:latin typeface="Calibri" pitchFamily="34" charset="0"/>
                <a:ea typeface="Calibri" pitchFamily="34" charset="-122"/>
                <a:cs typeface="Calibri" pitchFamily="34" charset="-120"/>
              </a:rPr>
              <a:t>Questions &amp; Discussion</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868680" y="4251960"/>
            <a:ext cx="502920" cy="54864"/>
          </a:xfrm>
          <a:prstGeom prst="rect">
            <a:avLst/>
          </a:prstGeom>
          <a:solidFill>
            <a:srgbClr val="5FC2E8"/>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
          <p:cNvSpPr/>
          <p:nvPr/>
        </p:nvSpPr>
        <p:spPr>
          <a:xfrm>
            <a:off x="457200" y="6473952"/>
            <a:ext cx="7315200" cy="274320"/>
          </a:xfrm>
          <a:prstGeom prst="rect">
            <a:avLst/>
          </a:prstGeom>
          <a:noFill/>
          <a:ln/>
        </p:spPr>
        <p:txBody>
          <a:bodyPr wrap="square" rtlCol="0" anchor="ctr"/>
          <a:lstStyle/>
          <a:p>
            <a:r>
              <a:rPr lang="en-US" sz="900" dirty="0">
                <a:solidFill>
                  <a:srgbClr val="CADCFC"/>
                </a:solidFill>
                <a:latin typeface="Calibri" pitchFamily="34" charset="0"/>
                <a:ea typeface="Calibri" pitchFamily="34" charset="-122"/>
                <a:cs typeface="Calibri" pitchFamily="34" charset="-120"/>
              </a:rPr>
              <a:t>HR Workforce &amp; Performance Analysis Dashboard</a:t>
            </a:r>
            <a:endParaRPr lang="en-US" sz="900" dirty="0"/>
          </a:p>
        </p:txBody>
      </p:sp>
      <p:sp>
        <p:nvSpPr>
          <p:cNvPr id="8" name="Text 5"/>
          <p:cNvSpPr/>
          <p:nvPr/>
        </p:nvSpPr>
        <p:spPr>
          <a:xfrm>
            <a:off x="11274552" y="6473952"/>
            <a:ext cx="457200" cy="274320"/>
          </a:xfrm>
          <a:prstGeom prst="rect">
            <a:avLst/>
          </a:prstGeom>
          <a:noFill/>
          <a:ln/>
        </p:spPr>
        <p:txBody>
          <a:bodyPr wrap="square"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9FBFDD"/>
                </a:solidFill>
                <a:effectLst/>
                <a:uLnTx/>
                <a:uFillTx/>
                <a:latin typeface="Calibri" pitchFamily="34" charset="0"/>
                <a:ea typeface="Calibri" pitchFamily="34" charset="-122"/>
                <a:cs typeface="Calibri" pitchFamily="34" charset="-120"/>
              </a:rPr>
              <a:t>15</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TotalTime>
  <Words>2909</Words>
  <Application>Microsoft Office PowerPoint</Application>
  <PresentationFormat>Widescreen</PresentationFormat>
  <Paragraphs>203</Paragraphs>
  <Slides>14</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sukannia suresh</cp:lastModifiedBy>
  <cp:revision>3</cp:revision>
  <dcterms:created xsi:type="dcterms:W3CDTF">2026-08-11T18:34:17Z</dcterms:created>
  <dcterms:modified xsi:type="dcterms:W3CDTF">2026-08-20T15:20:47Z</dcterms:modified>
</cp:coreProperties>
</file>