
<file path=[Content_Types].xml><?xml version="1.0" encoding="utf-8"?>
<Types xmlns="http://schemas.openxmlformats.org/package/2006/content-types">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notesSlides/notesSlide6.xml" ContentType="application/vnd.openxmlformats-officedocument.presentationml.notesSlide+xml"/>
  <Override PartName="/ppt/charts/chart2.xml" ContentType="application/vnd.openxmlformats-officedocument.drawingml.chart+xml"/>
  <Override PartName="/ppt/notesSlides/notesSlide7.xml" ContentType="application/vnd.openxmlformats-officedocument.presentationml.notesSlide+xml"/>
  <Override PartName="/ppt/charts/chart3.xml" ContentType="application/vnd.openxmlformats-officedocument.drawingml.chart+xml"/>
  <Override PartName="/ppt/notesSlides/notesSlide8.xml" ContentType="application/vnd.openxmlformats-officedocument.presentationml.notesSlide+xml"/>
  <Override PartName="/ppt/charts/chart4.xml" ContentType="application/vnd.openxmlformats-officedocument.drawingml.chart+xml"/>
  <Override PartName="/ppt/notesSlides/notesSlide9.xml" ContentType="application/vnd.openxmlformats-officedocument.presentationml.notesSlide+xml"/>
  <Override PartName="/ppt/charts/chart5.xml" ContentType="application/vnd.openxmlformats-officedocument.drawingml.chart+xml"/>
  <Override PartName="/ppt/notesSlides/notesSlide10.xml" ContentType="application/vnd.openxmlformats-officedocument.presentationml.notesSlide+xml"/>
  <Override PartName="/ppt/charts/chart6.xml" ContentType="application/vnd.openxmlformats-officedocument.drawingml.chart+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78FB2A8-6F86-426F-9968-620AF4AFEAF8}" v="4" dt="2026-08-20T15:14:34.15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77" d="100"/>
          <a:sy n="77" d="100"/>
        </p:scale>
        <p:origin x="244"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ukannia suresh" userId="aa04e99e5b5ac85d" providerId="LiveId" clId="{E9209F09-C420-49D6-9031-371A518D908A}"/>
    <pc:docChg chg="undo custSel delSld modSld sldOrd">
      <pc:chgData name="sukannia suresh" userId="aa04e99e5b5ac85d" providerId="LiveId" clId="{E9209F09-C420-49D6-9031-371A518D908A}" dt="2026-08-21T10:10:26.893" v="21" actId="1076"/>
      <pc:docMkLst>
        <pc:docMk/>
      </pc:docMkLst>
      <pc:sldChg chg="addSp delSp modSp mod">
        <pc:chgData name="sukannia suresh" userId="aa04e99e5b5ac85d" providerId="LiveId" clId="{E9209F09-C420-49D6-9031-371A518D908A}" dt="2026-08-20T15:15:31.740" v="14" actId="207"/>
        <pc:sldMkLst>
          <pc:docMk/>
          <pc:sldMk cId="0" sldId="256"/>
        </pc:sldMkLst>
        <pc:spChg chg="add del">
          <ac:chgData name="sukannia suresh" userId="aa04e99e5b5ac85d" providerId="LiveId" clId="{E9209F09-C420-49D6-9031-371A518D908A}" dt="2026-08-20T15:13:56.094" v="4" actId="11529"/>
          <ac:spMkLst>
            <pc:docMk/>
            <pc:sldMk cId="0" sldId="256"/>
            <ac:spMk id="10" creationId="{D04DAECA-3CEF-E1FE-E374-6A22D453459F}"/>
          </ac:spMkLst>
        </pc:spChg>
        <pc:spChg chg="add mod">
          <ac:chgData name="sukannia suresh" userId="aa04e99e5b5ac85d" providerId="LiveId" clId="{E9209F09-C420-49D6-9031-371A518D908A}" dt="2026-08-20T15:15:31.740" v="14" actId="207"/>
          <ac:spMkLst>
            <pc:docMk/>
            <pc:sldMk cId="0" sldId="256"/>
            <ac:spMk id="13" creationId="{46D21B51-E1B9-4DF6-C036-BE93E74B90AC}"/>
          </ac:spMkLst>
        </pc:spChg>
      </pc:sldChg>
      <pc:sldChg chg="ord">
        <pc:chgData name="sukannia suresh" userId="aa04e99e5b5ac85d" providerId="LiveId" clId="{E9209F09-C420-49D6-9031-371A518D908A}" dt="2026-08-21T05:21:27.888" v="16"/>
        <pc:sldMkLst>
          <pc:docMk/>
          <pc:sldMk cId="0" sldId="257"/>
        </pc:sldMkLst>
      </pc:sldChg>
      <pc:sldChg chg="modSp mod">
        <pc:chgData name="sukannia suresh" userId="aa04e99e5b5ac85d" providerId="LiveId" clId="{E9209F09-C420-49D6-9031-371A518D908A}" dt="2026-08-21T05:32:35.122" v="20" actId="14100"/>
        <pc:sldMkLst>
          <pc:docMk/>
          <pc:sldMk cId="0" sldId="267"/>
        </pc:sldMkLst>
        <pc:picChg chg="mod">
          <ac:chgData name="sukannia suresh" userId="aa04e99e5b5ac85d" providerId="LiveId" clId="{E9209F09-C420-49D6-9031-371A518D908A}" dt="2026-08-21T05:32:35.122" v="20" actId="14100"/>
          <ac:picMkLst>
            <pc:docMk/>
            <pc:sldMk cId="0" sldId="267"/>
            <ac:picMk id="19" creationId="{25FA9BCE-3B6B-03FF-C569-500A333F41ED}"/>
          </ac:picMkLst>
        </pc:picChg>
      </pc:sldChg>
      <pc:sldChg chg="modSp mod">
        <pc:chgData name="sukannia suresh" userId="aa04e99e5b5ac85d" providerId="LiveId" clId="{E9209F09-C420-49D6-9031-371A518D908A}" dt="2026-08-21T10:10:26.893" v="21" actId="1076"/>
        <pc:sldMkLst>
          <pc:docMk/>
          <pc:sldMk cId="0" sldId="268"/>
        </pc:sldMkLst>
        <pc:spChg chg="mod">
          <ac:chgData name="sukannia suresh" userId="aa04e99e5b5ac85d" providerId="LiveId" clId="{E9209F09-C420-49D6-9031-371A518D908A}" dt="2026-08-21T10:10:26.893" v="21" actId="1076"/>
          <ac:spMkLst>
            <pc:docMk/>
            <pc:sldMk cId="0" sldId="268"/>
            <ac:spMk id="7" creationId="{00000000-0000-0000-0000-000000000000}"/>
          </ac:spMkLst>
        </pc:spChg>
      </pc:sld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pieChart>
        <c:varyColors val="1"/>
        <c:ser>
          <c:idx val="0"/>
          <c:order val="0"/>
          <c:tx>
            <c:strRef>
              <c:f>Sheet1!$B$1</c:f>
              <c:strCache>
                <c:ptCount val="1"/>
                <c:pt idx="0">
                  <c:v>Resolution Status</c:v>
                </c:pt>
              </c:strCache>
            </c:strRef>
          </c:tx>
          <c:spPr>
            <a:solidFill>
              <a:schemeClr val="accent1"/>
            </a:solidFill>
            <a:ln w="9525" cap="flat">
              <a:solidFill>
                <a:srgbClr val="F9F9F9"/>
              </a:solidFill>
              <a:prstDash val="solid"/>
              <a:round/>
            </a:ln>
            <a:effectLst/>
          </c:spPr>
          <c:dPt>
            <c:idx val="0"/>
            <c:bubble3D val="0"/>
            <c:spPr>
              <a:solidFill>
                <a:srgbClr val="0B2E4F"/>
              </a:solidFill>
              <a:effectLst/>
            </c:spPr>
            <c:extLst>
              <c:ext xmlns:c16="http://schemas.microsoft.com/office/drawing/2014/chart" uri="{C3380CC4-5D6E-409C-BE32-E72D297353CC}">
                <c16:uniqueId val="{00000001-E255-4110-AB6E-425E3F6FD906}"/>
              </c:ext>
            </c:extLst>
          </c:dPt>
          <c:dPt>
            <c:idx val="1"/>
            <c:bubble3D val="0"/>
            <c:spPr>
              <a:solidFill>
                <a:srgbClr val="1B7A9E"/>
              </a:solidFill>
              <a:effectLst/>
            </c:spPr>
            <c:extLst>
              <c:ext xmlns:c16="http://schemas.microsoft.com/office/drawing/2014/chart" uri="{C3380CC4-5D6E-409C-BE32-E72D297353CC}">
                <c16:uniqueId val="{00000003-E255-4110-AB6E-425E3F6FD906}"/>
              </c:ext>
            </c:extLst>
          </c:dPt>
          <c:dPt>
            <c:idx val="2"/>
            <c:bubble3D val="0"/>
            <c:spPr>
              <a:solidFill>
                <a:srgbClr val="C97A1B"/>
              </a:solidFill>
              <a:effectLst/>
            </c:spPr>
            <c:extLst>
              <c:ext xmlns:c16="http://schemas.microsoft.com/office/drawing/2014/chart" uri="{C3380CC4-5D6E-409C-BE32-E72D297353CC}">
                <c16:uniqueId val="{00000005-E255-4110-AB6E-425E3F6FD906}"/>
              </c:ext>
            </c:extLst>
          </c:dPt>
          <c:dLbls>
            <c:dLbl>
              <c:idx val="0"/>
              <c:numFmt formatCode="General" sourceLinked="0"/>
              <c:spPr/>
              <c:txPr>
                <a:bodyPr/>
                <a:lstStyle/>
                <a:p>
                  <a:pPr>
                    <a:defRPr sz="1100" b="0" i="0" u="none" strike="noStrike">
                      <a:solidFill>
                        <a:srgbClr val="FFFFFF"/>
                      </a:solidFill>
                      <a:latin typeface="Arial"/>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E255-4110-AB6E-425E3F6FD906}"/>
                </c:ext>
              </c:extLst>
            </c:dLbl>
            <c:dLbl>
              <c:idx val="1"/>
              <c:numFmt formatCode="General" sourceLinked="0"/>
              <c:spPr/>
              <c:txPr>
                <a:bodyPr/>
                <a:lstStyle/>
                <a:p>
                  <a:pPr>
                    <a:defRPr sz="1100" b="0" i="0" u="none" strike="noStrike">
                      <a:solidFill>
                        <a:srgbClr val="FFFFFF"/>
                      </a:solidFill>
                      <a:latin typeface="Arial"/>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E255-4110-AB6E-425E3F6FD906}"/>
                </c:ext>
              </c:extLst>
            </c:dLbl>
            <c:dLbl>
              <c:idx val="2"/>
              <c:numFmt formatCode="General" sourceLinked="0"/>
              <c:spPr/>
              <c:txPr>
                <a:bodyPr/>
                <a:lstStyle/>
                <a:p>
                  <a:pPr>
                    <a:defRPr sz="1100" b="0" i="0" u="none" strike="noStrike">
                      <a:solidFill>
                        <a:srgbClr val="FFFFFF"/>
                      </a:solidFill>
                      <a:latin typeface="Arial"/>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E255-4110-AB6E-425E3F6FD906}"/>
                </c:ext>
              </c:extLst>
            </c:dLbl>
            <c:numFmt formatCode="General" sourceLinked="0"/>
            <c:spPr>
              <a:noFill/>
              <a:ln>
                <a:noFill/>
              </a:ln>
              <a:effectLst/>
            </c:spPr>
            <c:txPr>
              <a:bodyPr/>
              <a:lstStyle/>
              <a:p>
                <a:pPr>
                  <a:defRPr sz="1800" b="0" i="0" u="none" strike="noStrike">
                    <a:solidFill>
                      <a:srgbClr val="000000"/>
                    </a:solidFill>
                    <a:latin typeface="Arial"/>
                  </a:defRPr>
                </a:pPr>
                <a:endParaRPr lang="en-US"/>
              </a:p>
            </c:txPr>
            <c:dLblPos val="ctr"/>
            <c:showLegendKey val="0"/>
            <c:showVal val="0"/>
            <c:showCatName val="1"/>
            <c:showSerName val="0"/>
            <c:showPercent val="1"/>
            <c:showBubbleSize val="0"/>
            <c:showLeaderLines val="0"/>
            <c:extLst>
              <c:ext xmlns:c15="http://schemas.microsoft.com/office/drawing/2012/chart" uri="{CE6537A1-D6FC-4f65-9D91-7224C49458BB}"/>
            </c:extLst>
          </c:dLbls>
          <c:cat>
            <c:strRef>
              <c:f>Sheet1!$A$2:$A$4</c:f>
              <c:strCache>
                <c:ptCount val="3"/>
                <c:pt idx="0">
                  <c:v>Resolved</c:v>
                </c:pt>
                <c:pt idx="1">
                  <c:v>In Progress</c:v>
                </c:pt>
                <c:pt idx="2">
                  <c:v>Pending</c:v>
                </c:pt>
              </c:strCache>
            </c:strRef>
          </c:cat>
          <c:val>
            <c:numRef>
              <c:f>Sheet1!$B$2:$B$4</c:f>
              <c:numCache>
                <c:formatCode>General</c:formatCode>
                <c:ptCount val="3"/>
                <c:pt idx="0">
                  <c:v>783</c:v>
                </c:pt>
                <c:pt idx="1">
                  <c:v>241</c:v>
                </c:pt>
                <c:pt idx="2">
                  <c:v>176</c:v>
                </c:pt>
              </c:numCache>
            </c:numRef>
          </c:val>
          <c:extLst>
            <c:ext xmlns:c16="http://schemas.microsoft.com/office/drawing/2014/chart" uri="{C3380CC4-5D6E-409C-BE32-E72D297353CC}">
              <c16:uniqueId val="{00000006-E255-4110-AB6E-425E3F6FD906}"/>
            </c:ext>
          </c:extLst>
        </c:ser>
        <c:dLbls>
          <c:showLegendKey val="0"/>
          <c:showVal val="0"/>
          <c:showCatName val="0"/>
          <c:showSerName val="0"/>
          <c:showPercent val="0"/>
          <c:showBubbleSize val="0"/>
          <c:showLeaderLines val="0"/>
        </c:dLbls>
        <c:firstSliceAng val="0"/>
      </c:pieChart>
      <c:spPr>
        <a:noFill/>
        <a:ln>
          <a:noFill/>
        </a:ln>
        <a:effectLst/>
      </c:spPr>
    </c:plotArea>
    <c:legend>
      <c:legendPos val="b"/>
      <c:overlay val="0"/>
      <c:txPr>
        <a:bodyPr/>
        <a:lstStyle/>
        <a:p>
          <a:pPr>
            <a:defRPr sz="1050">
              <a:solidFill>
                <a:srgbClr val="142433"/>
              </a:solidFill>
            </a:defRPr>
          </a:pPr>
          <a:endParaRPr lang="en-US"/>
        </a:p>
      </c:txPr>
    </c:legend>
    <c:plotVisOnly val="1"/>
    <c:dispBlanksAs val="span"/>
    <c:showDLblsOverMax val="1"/>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bar"/>
        <c:grouping val="clustered"/>
        <c:varyColors val="0"/>
        <c:ser>
          <c:idx val="0"/>
          <c:order val="0"/>
          <c:tx>
            <c:strRef>
              <c:f>Sheet1!$B$1</c:f>
              <c:strCache>
                <c:ptCount val="1"/>
                <c:pt idx="0">
                  <c:v>Complaint Type</c:v>
                </c:pt>
              </c:strCache>
            </c:strRef>
          </c:tx>
          <c:spPr>
            <a:solidFill>
              <a:srgbClr val="C97A1B"/>
            </a:solidFill>
            <a:effectLst/>
          </c:spPr>
          <c:invertIfNegative val="0"/>
          <c:dPt>
            <c:idx val="0"/>
            <c:invertIfNegative val="0"/>
            <c:bubble3D val="0"/>
            <c:extLst>
              <c:ext xmlns:c16="http://schemas.microsoft.com/office/drawing/2014/chart" uri="{C3380CC4-5D6E-409C-BE32-E72D297353CC}">
                <c16:uniqueId val="{00000001-2B8E-4F2A-B5F7-1B03D71A9671}"/>
              </c:ext>
            </c:extLst>
          </c:dPt>
          <c:dPt>
            <c:idx val="1"/>
            <c:invertIfNegative val="0"/>
            <c:bubble3D val="0"/>
            <c:extLst>
              <c:ext xmlns:c16="http://schemas.microsoft.com/office/drawing/2014/chart" uri="{C3380CC4-5D6E-409C-BE32-E72D297353CC}">
                <c16:uniqueId val="{00000003-2B8E-4F2A-B5F7-1B03D71A9671}"/>
              </c:ext>
            </c:extLst>
          </c:dPt>
          <c:dPt>
            <c:idx val="2"/>
            <c:invertIfNegative val="0"/>
            <c:bubble3D val="0"/>
            <c:spPr>
              <a:solidFill>
                <a:srgbClr val="0B2E4F"/>
              </a:solidFill>
              <a:effectLst/>
            </c:spPr>
            <c:extLst>
              <c:ext xmlns:c16="http://schemas.microsoft.com/office/drawing/2014/chart" uri="{C3380CC4-5D6E-409C-BE32-E72D297353CC}">
                <c16:uniqueId val="{00000005-2B8E-4F2A-B5F7-1B03D71A9671}"/>
              </c:ext>
            </c:extLst>
          </c:dPt>
          <c:dPt>
            <c:idx val="3"/>
            <c:invertIfNegative val="0"/>
            <c:bubble3D val="0"/>
            <c:spPr>
              <a:solidFill>
                <a:srgbClr val="0B2E4F"/>
              </a:solidFill>
              <a:effectLst/>
            </c:spPr>
            <c:extLst>
              <c:ext xmlns:c16="http://schemas.microsoft.com/office/drawing/2014/chart" uri="{C3380CC4-5D6E-409C-BE32-E72D297353CC}">
                <c16:uniqueId val="{00000007-2B8E-4F2A-B5F7-1B03D71A9671}"/>
              </c:ext>
            </c:extLst>
          </c:dPt>
          <c:dPt>
            <c:idx val="4"/>
            <c:invertIfNegative val="0"/>
            <c:bubble3D val="0"/>
            <c:spPr>
              <a:solidFill>
                <a:srgbClr val="0B2E4F"/>
              </a:solidFill>
              <a:effectLst/>
            </c:spPr>
            <c:extLst>
              <c:ext xmlns:c16="http://schemas.microsoft.com/office/drawing/2014/chart" uri="{C3380CC4-5D6E-409C-BE32-E72D297353CC}">
                <c16:uniqueId val="{00000009-2B8E-4F2A-B5F7-1B03D71A9671}"/>
              </c:ext>
            </c:extLst>
          </c:dPt>
          <c:dPt>
            <c:idx val="5"/>
            <c:invertIfNegative val="0"/>
            <c:bubble3D val="0"/>
            <c:spPr>
              <a:solidFill>
                <a:srgbClr val="0B2E4F"/>
              </a:solidFill>
              <a:effectLst/>
            </c:spPr>
            <c:extLst>
              <c:ext xmlns:c16="http://schemas.microsoft.com/office/drawing/2014/chart" uri="{C3380CC4-5D6E-409C-BE32-E72D297353CC}">
                <c16:uniqueId val="{0000000B-2B8E-4F2A-B5F7-1B03D71A9671}"/>
              </c:ext>
            </c:extLst>
          </c:dPt>
          <c:dPt>
            <c:idx val="6"/>
            <c:invertIfNegative val="0"/>
            <c:bubble3D val="0"/>
            <c:spPr>
              <a:solidFill>
                <a:srgbClr val="0B2E4F"/>
              </a:solidFill>
              <a:effectLst/>
            </c:spPr>
            <c:extLst>
              <c:ext xmlns:c16="http://schemas.microsoft.com/office/drawing/2014/chart" uri="{C3380CC4-5D6E-409C-BE32-E72D297353CC}">
                <c16:uniqueId val="{0000000D-2B8E-4F2A-B5F7-1B03D71A9671}"/>
              </c:ext>
            </c:extLst>
          </c:dPt>
          <c:dPt>
            <c:idx val="7"/>
            <c:invertIfNegative val="0"/>
            <c:bubble3D val="0"/>
            <c:spPr>
              <a:solidFill>
                <a:srgbClr val="0B2E4F"/>
              </a:solidFill>
              <a:effectLst/>
            </c:spPr>
            <c:extLst>
              <c:ext xmlns:c16="http://schemas.microsoft.com/office/drawing/2014/chart" uri="{C3380CC4-5D6E-409C-BE32-E72D297353CC}">
                <c16:uniqueId val="{0000000F-2B8E-4F2A-B5F7-1B03D71A9671}"/>
              </c:ext>
            </c:extLst>
          </c:dPt>
          <c:dLbls>
            <c:numFmt formatCode="#,##0" sourceLinked="0"/>
            <c:spPr>
              <a:noFill/>
              <a:ln>
                <a:noFill/>
              </a:ln>
              <a:effectLst/>
            </c:spPr>
            <c:txPr>
              <a:bodyPr/>
              <a:lstStyle/>
              <a:p>
                <a:pPr>
                  <a:defRPr sz="1000" b="0" i="0" u="none" strike="noStrike">
                    <a:solidFill>
                      <a:srgbClr val="142433"/>
                    </a:solidFill>
                    <a:latin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Sheet1!$A$2:$A$9</c:f>
              <c:strCache>
                <c:ptCount val="8"/>
                <c:pt idx="0">
                  <c:v>Fraud Investigation</c:v>
                </c:pt>
                <c:pt idx="1">
                  <c:v>Card Problem</c:v>
                </c:pt>
                <c:pt idx="2">
                  <c:v>Service Delay</c:v>
                </c:pt>
                <c:pt idx="3">
                  <c:v>Loan Inquiry</c:v>
                </c:pt>
                <c:pt idx="4">
                  <c:v>Transaction Issue</c:v>
                </c:pt>
                <c:pt idx="5">
                  <c:v>Online Banking Error</c:v>
                </c:pt>
                <c:pt idx="6">
                  <c:v>ATM Issue</c:v>
                </c:pt>
                <c:pt idx="7">
                  <c:v>Account Access</c:v>
                </c:pt>
              </c:strCache>
            </c:strRef>
          </c:cat>
          <c:val>
            <c:numRef>
              <c:f>Sheet1!$B$2:$B$9</c:f>
              <c:numCache>
                <c:formatCode>General</c:formatCode>
                <c:ptCount val="8"/>
                <c:pt idx="0">
                  <c:v>165</c:v>
                </c:pt>
                <c:pt idx="1">
                  <c:v>161</c:v>
                </c:pt>
                <c:pt idx="2">
                  <c:v>152</c:v>
                </c:pt>
                <c:pt idx="3">
                  <c:v>149</c:v>
                </c:pt>
                <c:pt idx="4">
                  <c:v>148</c:v>
                </c:pt>
                <c:pt idx="5">
                  <c:v>147</c:v>
                </c:pt>
                <c:pt idx="6">
                  <c:v>147</c:v>
                </c:pt>
                <c:pt idx="7">
                  <c:v>131</c:v>
                </c:pt>
              </c:numCache>
            </c:numRef>
          </c:val>
          <c:extLst>
            <c:ext xmlns:c16="http://schemas.microsoft.com/office/drawing/2014/chart" uri="{C3380CC4-5D6E-409C-BE32-E72D297353CC}">
              <c16:uniqueId val="{00000010-2B8E-4F2A-B5F7-1B03D71A9671}"/>
            </c:ext>
          </c:extLst>
        </c:ser>
        <c:dLbls>
          <c:showLegendKey val="0"/>
          <c:showVal val="1"/>
          <c:showCatName val="0"/>
          <c:showSerName val="0"/>
          <c:showPercent val="0"/>
          <c:showBubbleSize val="0"/>
        </c:dLbls>
        <c:gapWidth val="150"/>
        <c:axId val="2094734554"/>
        <c:axId val="2094734552"/>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050" b="0" i="0" u="none" strike="noStrike">
                <a:solidFill>
                  <a:srgbClr val="5B7185"/>
                </a:solidFill>
                <a:latin typeface="Arial"/>
              </a:defRPr>
            </a:pPr>
            <a:endParaRPr lang="en-US"/>
          </a:p>
        </c:txPr>
        <c:crossAx val="2094734552"/>
        <c:crosses val="autoZero"/>
        <c:auto val="1"/>
        <c:lblAlgn val="ctr"/>
        <c:lblOffset val="100"/>
        <c:noMultiLvlLbl val="1"/>
      </c:catAx>
      <c:valAx>
        <c:axId val="2094734552"/>
        <c:scaling>
          <c:orientation val="minMax"/>
          <c:max val="180"/>
          <c:min val="0"/>
        </c:scaling>
        <c:delete val="0"/>
        <c:axPos val="b"/>
        <c:majorGridlines>
          <c:spPr>
            <a:ln w="9525" cap="flat">
              <a:solidFill>
                <a:srgbClr val="E4E8F2"/>
              </a:solidFill>
              <a:prstDash val="solid"/>
              <a:round/>
            </a:ln>
          </c:spPr>
        </c:majorGridlines>
        <c:numFmt formatCode="General" sourceLinked="0"/>
        <c:majorTickMark val="out"/>
        <c:minorTickMark val="none"/>
        <c:tickLblPos val="low"/>
        <c:spPr>
          <a:ln w="12700" cap="flat">
            <a:solidFill>
              <a:srgbClr val="888888"/>
            </a:solidFill>
            <a:prstDash val="solid"/>
            <a:round/>
          </a:ln>
        </c:spPr>
        <c:txPr>
          <a:bodyPr/>
          <a:lstStyle/>
          <a:p>
            <a:pPr>
              <a:defRPr sz="1000" b="0" i="0" u="none" strike="noStrike">
                <a:solidFill>
                  <a:srgbClr val="5B7185"/>
                </a:solidFill>
                <a:latin typeface="Arial"/>
              </a:defRPr>
            </a:pPr>
            <a:endParaRPr lang="en-US"/>
          </a:p>
        </c:txPr>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doughnutChart>
        <c:varyColors val="1"/>
        <c:ser>
          <c:idx val="0"/>
          <c:order val="0"/>
          <c:tx>
            <c:strRef>
              <c:f>Sheet1!$B$1</c:f>
              <c:strCache>
                <c:ptCount val="1"/>
                <c:pt idx="0">
                  <c:v>Channel</c:v>
                </c:pt>
              </c:strCache>
            </c:strRef>
          </c:tx>
          <c:spPr>
            <a:solidFill>
              <a:schemeClr val="accent1"/>
            </a:solidFill>
            <a:ln w="9525" cap="flat">
              <a:solidFill>
                <a:srgbClr val="F9F9F9"/>
              </a:solidFill>
              <a:prstDash val="solid"/>
              <a:round/>
            </a:ln>
            <a:effectLst/>
          </c:spPr>
          <c:dPt>
            <c:idx val="0"/>
            <c:bubble3D val="0"/>
            <c:spPr>
              <a:solidFill>
                <a:srgbClr val="0B2E4F"/>
              </a:solidFill>
              <a:effectLst/>
            </c:spPr>
            <c:extLst>
              <c:ext xmlns:c16="http://schemas.microsoft.com/office/drawing/2014/chart" uri="{C3380CC4-5D6E-409C-BE32-E72D297353CC}">
                <c16:uniqueId val="{00000001-8453-44B3-8AC8-2747C7AC4DC6}"/>
              </c:ext>
            </c:extLst>
          </c:dPt>
          <c:dPt>
            <c:idx val="1"/>
            <c:bubble3D val="0"/>
            <c:spPr>
              <a:solidFill>
                <a:srgbClr val="1B7A9E"/>
              </a:solidFill>
              <a:effectLst/>
            </c:spPr>
            <c:extLst>
              <c:ext xmlns:c16="http://schemas.microsoft.com/office/drawing/2014/chart" uri="{C3380CC4-5D6E-409C-BE32-E72D297353CC}">
                <c16:uniqueId val="{00000003-8453-44B3-8AC8-2747C7AC4DC6}"/>
              </c:ext>
            </c:extLst>
          </c:dPt>
          <c:dPt>
            <c:idx val="2"/>
            <c:bubble3D val="0"/>
            <c:spPr>
              <a:solidFill>
                <a:srgbClr val="3E6B8C"/>
              </a:solidFill>
              <a:effectLst/>
            </c:spPr>
            <c:extLst>
              <c:ext xmlns:c16="http://schemas.microsoft.com/office/drawing/2014/chart" uri="{C3380CC4-5D6E-409C-BE32-E72D297353CC}">
                <c16:uniqueId val="{00000005-8453-44B3-8AC8-2747C7AC4DC6}"/>
              </c:ext>
            </c:extLst>
          </c:dPt>
          <c:dPt>
            <c:idx val="3"/>
            <c:bubble3D val="0"/>
            <c:spPr>
              <a:solidFill>
                <a:srgbClr val="6E93B4"/>
              </a:solidFill>
              <a:effectLst/>
            </c:spPr>
            <c:extLst>
              <c:ext xmlns:c16="http://schemas.microsoft.com/office/drawing/2014/chart" uri="{C3380CC4-5D6E-409C-BE32-E72D297353CC}">
                <c16:uniqueId val="{00000007-8453-44B3-8AC8-2747C7AC4DC6}"/>
              </c:ext>
            </c:extLst>
          </c:dPt>
          <c:dPt>
            <c:idx val="4"/>
            <c:bubble3D val="0"/>
            <c:spPr>
              <a:solidFill>
                <a:srgbClr val="9FBFDD"/>
              </a:solidFill>
              <a:effectLst/>
            </c:spPr>
            <c:extLst>
              <c:ext xmlns:c16="http://schemas.microsoft.com/office/drawing/2014/chart" uri="{C3380CC4-5D6E-409C-BE32-E72D297353CC}">
                <c16:uniqueId val="{00000009-8453-44B3-8AC8-2747C7AC4DC6}"/>
              </c:ext>
            </c:extLst>
          </c:dPt>
          <c:dLbls>
            <c:dLbl>
              <c:idx val="0"/>
              <c:numFmt formatCode="General" sourceLinked="0"/>
              <c:spPr/>
              <c:txPr>
                <a:bodyPr/>
                <a:lstStyle/>
                <a:p>
                  <a:pPr>
                    <a:defRPr sz="1100" b="0" i="0" u="none" strike="noStrike">
                      <a:solidFill>
                        <a:srgbClr val="FFFFFF"/>
                      </a:solidFill>
                      <a:latin typeface="Arial"/>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8453-44B3-8AC8-2747C7AC4DC6}"/>
                </c:ext>
              </c:extLst>
            </c:dLbl>
            <c:dLbl>
              <c:idx val="1"/>
              <c:numFmt formatCode="General" sourceLinked="0"/>
              <c:spPr/>
              <c:txPr>
                <a:bodyPr/>
                <a:lstStyle/>
                <a:p>
                  <a:pPr>
                    <a:defRPr sz="1100" b="0" i="0" u="none" strike="noStrike">
                      <a:solidFill>
                        <a:srgbClr val="FFFFFF"/>
                      </a:solidFill>
                      <a:latin typeface="Arial"/>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453-44B3-8AC8-2747C7AC4DC6}"/>
                </c:ext>
              </c:extLst>
            </c:dLbl>
            <c:dLbl>
              <c:idx val="2"/>
              <c:numFmt formatCode="General" sourceLinked="0"/>
              <c:spPr/>
              <c:txPr>
                <a:bodyPr/>
                <a:lstStyle/>
                <a:p>
                  <a:pPr>
                    <a:defRPr sz="1100" b="0" i="0" u="none" strike="noStrike">
                      <a:solidFill>
                        <a:srgbClr val="FFFFFF"/>
                      </a:solidFill>
                      <a:latin typeface="Arial"/>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453-44B3-8AC8-2747C7AC4DC6}"/>
                </c:ext>
              </c:extLst>
            </c:dLbl>
            <c:dLbl>
              <c:idx val="3"/>
              <c:numFmt formatCode="General" sourceLinked="0"/>
              <c:spPr/>
              <c:txPr>
                <a:bodyPr/>
                <a:lstStyle/>
                <a:p>
                  <a:pPr>
                    <a:defRPr sz="1100" b="0" i="0" u="none" strike="noStrike">
                      <a:solidFill>
                        <a:srgbClr val="FFFFFF"/>
                      </a:solidFill>
                      <a:latin typeface="Arial"/>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453-44B3-8AC8-2747C7AC4DC6}"/>
                </c:ext>
              </c:extLst>
            </c:dLbl>
            <c:dLbl>
              <c:idx val="4"/>
              <c:numFmt formatCode="General" sourceLinked="0"/>
              <c:spPr/>
              <c:txPr>
                <a:bodyPr/>
                <a:lstStyle/>
                <a:p>
                  <a:pPr>
                    <a:defRPr sz="1100" b="0" i="0" u="none" strike="noStrike">
                      <a:solidFill>
                        <a:srgbClr val="FFFFFF"/>
                      </a:solidFill>
                      <a:latin typeface="Arial"/>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453-44B3-8AC8-2747C7AC4DC6}"/>
                </c:ext>
              </c:extLst>
            </c:dLbl>
            <c:numFmt formatCode="General" sourceLinked="0"/>
            <c:spPr>
              <a:noFill/>
              <a:ln>
                <a:noFill/>
              </a:ln>
              <a:effectLst/>
            </c:spPr>
            <c:txPr>
              <a:bodyPr/>
              <a:lstStyle/>
              <a:p>
                <a:pPr>
                  <a:defRPr sz="1800" b="0" i="0" u="none" strike="noStrike">
                    <a:solidFill>
                      <a:srgbClr val="000000"/>
                    </a:solidFill>
                    <a:latin typeface="Arial"/>
                  </a:defRPr>
                </a:pPr>
                <a:endParaRPr lang="en-US"/>
              </a:p>
            </c:txPr>
            <c:showLegendKey val="0"/>
            <c:showVal val="0"/>
            <c:showCatName val="1"/>
            <c:showSerName val="0"/>
            <c:showPercent val="1"/>
            <c:showBubbleSize val="0"/>
            <c:showLeaderLines val="0"/>
            <c:extLst>
              <c:ext xmlns:c15="http://schemas.microsoft.com/office/drawing/2012/chart" uri="{CE6537A1-D6FC-4f65-9D91-7224C49458BB}"/>
            </c:extLst>
          </c:dLbls>
          <c:cat>
            <c:strRef>
              <c:f>Sheet1!$A$2:$A$6</c:f>
              <c:strCache>
                <c:ptCount val="5"/>
                <c:pt idx="0">
                  <c:v>Email</c:v>
                </c:pt>
                <c:pt idx="1">
                  <c:v>Website</c:v>
                </c:pt>
                <c:pt idx="2">
                  <c:v>Branch</c:v>
                </c:pt>
                <c:pt idx="3">
                  <c:v>Call Center</c:v>
                </c:pt>
                <c:pt idx="4">
                  <c:v>Mobile App</c:v>
                </c:pt>
              </c:strCache>
            </c:strRef>
          </c:cat>
          <c:val>
            <c:numRef>
              <c:f>Sheet1!$B$2:$B$6</c:f>
              <c:numCache>
                <c:formatCode>General</c:formatCode>
                <c:ptCount val="5"/>
                <c:pt idx="0">
                  <c:v>247</c:v>
                </c:pt>
                <c:pt idx="1">
                  <c:v>245</c:v>
                </c:pt>
                <c:pt idx="2">
                  <c:v>243</c:v>
                </c:pt>
                <c:pt idx="3">
                  <c:v>243</c:v>
                </c:pt>
                <c:pt idx="4">
                  <c:v>222</c:v>
                </c:pt>
              </c:numCache>
            </c:numRef>
          </c:val>
          <c:extLst>
            <c:ext xmlns:c16="http://schemas.microsoft.com/office/drawing/2014/chart" uri="{C3380CC4-5D6E-409C-BE32-E72D297353CC}">
              <c16:uniqueId val="{0000000A-8453-44B3-8AC8-2747C7AC4DC6}"/>
            </c:ext>
          </c:extLst>
        </c:ser>
        <c:dLbls>
          <c:showLegendKey val="0"/>
          <c:showVal val="0"/>
          <c:showCatName val="0"/>
          <c:showSerName val="0"/>
          <c:showPercent val="0"/>
          <c:showBubbleSize val="0"/>
          <c:showLeaderLines val="0"/>
        </c:dLbls>
        <c:firstSliceAng val="0"/>
        <c:holeSize val="50"/>
      </c:doughnutChart>
      <c:spPr>
        <a:noFill/>
        <a:ln>
          <a:noFill/>
        </a:ln>
        <a:effectLst/>
      </c:spPr>
    </c:plotArea>
    <c:legend>
      <c:legendPos val="b"/>
      <c:overlay val="0"/>
      <c:txPr>
        <a:bodyPr/>
        <a:lstStyle/>
        <a:p>
          <a:pPr>
            <a:defRPr sz="1050">
              <a:solidFill>
                <a:srgbClr val="142433"/>
              </a:solidFill>
            </a:defRPr>
          </a:pPr>
          <a:endParaRPr lang="en-US"/>
        </a:p>
      </c:txPr>
    </c:legend>
    <c:plotVisOnly val="1"/>
    <c:dispBlanksAs val="span"/>
    <c:showDLblsOverMax val="1"/>
  </c:chart>
  <c:spPr>
    <a:noFill/>
    <a:ln>
      <a:noFill/>
    </a:ln>
    <a:effectLst/>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col"/>
        <c:grouping val="clustered"/>
        <c:varyColors val="0"/>
        <c:ser>
          <c:idx val="0"/>
          <c:order val="0"/>
          <c:tx>
            <c:strRef>
              <c:f>Sheet1!$B$1</c:f>
              <c:strCache>
                <c:ptCount val="1"/>
                <c:pt idx="0">
                  <c:v>Rating</c:v>
                </c:pt>
              </c:strCache>
            </c:strRef>
          </c:tx>
          <c:spPr>
            <a:solidFill>
              <a:srgbClr val="C97A1B"/>
            </a:solidFill>
            <a:effectLst/>
          </c:spPr>
          <c:invertIfNegative val="0"/>
          <c:dLbls>
            <c:numFmt formatCode="#,##0" sourceLinked="0"/>
            <c:spPr>
              <a:noFill/>
              <a:ln>
                <a:noFill/>
              </a:ln>
              <a:effectLst/>
            </c:spPr>
            <c:txPr>
              <a:bodyPr/>
              <a:lstStyle/>
              <a:p>
                <a:pPr>
                  <a:defRPr sz="1100" b="0" i="0" u="none" strike="noStrike">
                    <a:solidFill>
                      <a:srgbClr val="142433"/>
                    </a:solidFill>
                    <a:latin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1★</c:v>
                </c:pt>
                <c:pt idx="1">
                  <c:v>2★</c:v>
                </c:pt>
                <c:pt idx="2">
                  <c:v>3★</c:v>
                </c:pt>
                <c:pt idx="3">
                  <c:v>4★</c:v>
                </c:pt>
                <c:pt idx="4">
                  <c:v>5★</c:v>
                </c:pt>
              </c:strCache>
            </c:strRef>
          </c:cat>
          <c:val>
            <c:numRef>
              <c:f>Sheet1!$B$2:$B$6</c:f>
              <c:numCache>
                <c:formatCode>General</c:formatCode>
                <c:ptCount val="5"/>
                <c:pt idx="0">
                  <c:v>111</c:v>
                </c:pt>
                <c:pt idx="1">
                  <c:v>158</c:v>
                </c:pt>
                <c:pt idx="2">
                  <c:v>158</c:v>
                </c:pt>
                <c:pt idx="3">
                  <c:v>158</c:v>
                </c:pt>
                <c:pt idx="4">
                  <c:v>198</c:v>
                </c:pt>
              </c:numCache>
            </c:numRef>
          </c:val>
          <c:extLst>
            <c:ext xmlns:c16="http://schemas.microsoft.com/office/drawing/2014/chart" uri="{C3380CC4-5D6E-409C-BE32-E72D297353CC}">
              <c16:uniqueId val="{00000000-290A-423F-A1E0-65ACA5A9C380}"/>
            </c:ext>
          </c:extLst>
        </c:ser>
        <c:dLbls>
          <c:showLegendKey val="0"/>
          <c:showVal val="1"/>
          <c:showCatName val="0"/>
          <c:showSerName val="0"/>
          <c:showPercent val="0"/>
          <c:showBubbleSize val="0"/>
        </c:dLbls>
        <c:gapWidth val="15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200" b="0" i="0" u="none" strike="noStrike">
                <a:solidFill>
                  <a:srgbClr val="5B7185"/>
                </a:solidFill>
                <a:latin typeface="Arial"/>
              </a:defRPr>
            </a:pPr>
            <a:endParaRPr lang="en-US"/>
          </a:p>
        </c:txPr>
        <c:crossAx val="2094734552"/>
        <c:crosses val="autoZero"/>
        <c:auto val="1"/>
        <c:lblAlgn val="ctr"/>
        <c:lblOffset val="100"/>
        <c:noMultiLvlLbl val="1"/>
      </c:catAx>
      <c:valAx>
        <c:axId val="2094734552"/>
        <c:scaling>
          <c:orientation val="minMax"/>
          <c:max val="220"/>
          <c:min val="0"/>
        </c:scaling>
        <c:delete val="0"/>
        <c:axPos val="l"/>
        <c:majorGridlines>
          <c:spPr>
            <a:ln w="9525" cap="flat">
              <a:solidFill>
                <a:srgbClr val="E4E8F2"/>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5B7185"/>
                </a:solidFill>
                <a:latin typeface="Arial"/>
              </a:defRPr>
            </a:pPr>
            <a:endParaRPr lang="en-US"/>
          </a:p>
        </c:txPr>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lineChart>
        <c:grouping val="standard"/>
        <c:varyColors val="0"/>
        <c:ser>
          <c:idx val="0"/>
          <c:order val="0"/>
          <c:tx>
            <c:strRef>
              <c:f>Sheet1!$B$1</c:f>
              <c:strCache>
                <c:ptCount val="1"/>
                <c:pt idx="0">
                  <c:v>Complaints</c:v>
                </c:pt>
              </c:strCache>
            </c:strRef>
          </c:tx>
          <c:spPr>
            <a:ln w="31750" cap="flat">
              <a:solidFill>
                <a:srgbClr val="0B2E4F"/>
              </a:solidFill>
              <a:prstDash val="solid"/>
              <a:round/>
            </a:ln>
            <a:effectLst/>
          </c:spPr>
          <c:marker>
            <c:symbol val="circle"/>
            <c:size val="6"/>
            <c:spPr>
              <a:solidFill>
                <a:srgbClr val="0B2E4F"/>
              </a:solidFill>
              <a:ln w="9525" cap="flat">
                <a:solidFill>
                  <a:srgbClr val="0B2E4F"/>
                </a:solidFill>
                <a:prstDash val="solid"/>
                <a:round/>
              </a:ln>
              <a:effectLst/>
            </c:spPr>
          </c:marker>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Sheet1!$B$2:$B$13</c:f>
              <c:numCache>
                <c:formatCode>General</c:formatCode>
                <c:ptCount val="12"/>
                <c:pt idx="0">
                  <c:v>109</c:v>
                </c:pt>
                <c:pt idx="1">
                  <c:v>95</c:v>
                </c:pt>
                <c:pt idx="2">
                  <c:v>117</c:v>
                </c:pt>
                <c:pt idx="3">
                  <c:v>91</c:v>
                </c:pt>
                <c:pt idx="4">
                  <c:v>91</c:v>
                </c:pt>
                <c:pt idx="5">
                  <c:v>90</c:v>
                </c:pt>
                <c:pt idx="6">
                  <c:v>99</c:v>
                </c:pt>
                <c:pt idx="7">
                  <c:v>111</c:v>
                </c:pt>
                <c:pt idx="8">
                  <c:v>101</c:v>
                </c:pt>
                <c:pt idx="9">
                  <c:v>91</c:v>
                </c:pt>
                <c:pt idx="10">
                  <c:v>95</c:v>
                </c:pt>
                <c:pt idx="11">
                  <c:v>110</c:v>
                </c:pt>
              </c:numCache>
            </c:numRef>
          </c:val>
          <c:smooth val="0"/>
          <c:extLst>
            <c:ext xmlns:c16="http://schemas.microsoft.com/office/drawing/2014/chart" uri="{C3380CC4-5D6E-409C-BE32-E72D297353CC}">
              <c16:uniqueId val="{00000000-5BE5-4824-9958-A863D53AFE19}"/>
            </c:ext>
          </c:extLst>
        </c:ser>
        <c:dLbls>
          <c:showLegendKey val="0"/>
          <c:showVal val="0"/>
          <c:showCatName val="0"/>
          <c:showSerName val="0"/>
          <c:showPercent val="0"/>
          <c:showBubbleSize val="0"/>
        </c:dLbls>
        <c:marker val="1"/>
        <c:smooth val="0"/>
        <c:axId val="2094734554"/>
        <c:axId val="2094734552"/>
      </c:line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000" b="0" i="0" u="none" strike="noStrike">
                <a:solidFill>
                  <a:srgbClr val="5B7185"/>
                </a:solidFill>
                <a:latin typeface="Arial"/>
              </a:defRPr>
            </a:pPr>
            <a:endParaRPr lang="en-US"/>
          </a:p>
        </c:txPr>
        <c:crossAx val="2094734552"/>
        <c:crosses val="autoZero"/>
        <c:auto val="1"/>
        <c:lblAlgn val="ctr"/>
        <c:lblOffset val="100"/>
        <c:noMultiLvlLbl val="1"/>
      </c:catAx>
      <c:valAx>
        <c:axId val="2094734552"/>
        <c:scaling>
          <c:orientation val="minMax"/>
          <c:max val="130"/>
          <c:min val="80"/>
        </c:scaling>
        <c:delete val="0"/>
        <c:axPos val="l"/>
        <c:majorGridlines>
          <c:spPr>
            <a:ln w="9525" cap="flat">
              <a:solidFill>
                <a:srgbClr val="E4E8F2"/>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5B7185"/>
                </a:solidFill>
                <a:latin typeface="Arial"/>
              </a:defRPr>
            </a:pPr>
            <a:endParaRPr lang="en-US"/>
          </a:p>
        </c:txPr>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bar"/>
        <c:grouping val="clustered"/>
        <c:varyColors val="0"/>
        <c:ser>
          <c:idx val="0"/>
          <c:order val="0"/>
          <c:tx>
            <c:strRef>
              <c:f>Sheet1!$B$1</c:f>
              <c:strCache>
                <c:ptCount val="1"/>
                <c:pt idx="0">
                  <c:v>Avg Resolution Time (hrs)</c:v>
                </c:pt>
              </c:strCache>
            </c:strRef>
          </c:tx>
          <c:spPr>
            <a:solidFill>
              <a:srgbClr val="0B2E4F"/>
            </a:solidFill>
            <a:effectLst/>
          </c:spPr>
          <c:invertIfNegative val="0"/>
          <c:dPt>
            <c:idx val="0"/>
            <c:invertIfNegative val="0"/>
            <c:bubble3D val="0"/>
            <c:extLst>
              <c:ext xmlns:c16="http://schemas.microsoft.com/office/drawing/2014/chart" uri="{C3380CC4-5D6E-409C-BE32-E72D297353CC}">
                <c16:uniqueId val="{00000001-7E02-4AEB-9D96-C7F599A6AACB}"/>
              </c:ext>
            </c:extLst>
          </c:dPt>
          <c:dPt>
            <c:idx val="1"/>
            <c:invertIfNegative val="0"/>
            <c:bubble3D val="0"/>
            <c:extLst>
              <c:ext xmlns:c16="http://schemas.microsoft.com/office/drawing/2014/chart" uri="{C3380CC4-5D6E-409C-BE32-E72D297353CC}">
                <c16:uniqueId val="{00000003-7E02-4AEB-9D96-C7F599A6AACB}"/>
              </c:ext>
            </c:extLst>
          </c:dPt>
          <c:dPt>
            <c:idx val="2"/>
            <c:invertIfNegative val="0"/>
            <c:bubble3D val="0"/>
            <c:extLst>
              <c:ext xmlns:c16="http://schemas.microsoft.com/office/drawing/2014/chart" uri="{C3380CC4-5D6E-409C-BE32-E72D297353CC}">
                <c16:uniqueId val="{00000005-7E02-4AEB-9D96-C7F599A6AACB}"/>
              </c:ext>
            </c:extLst>
          </c:dPt>
          <c:dPt>
            <c:idx val="3"/>
            <c:invertIfNegative val="0"/>
            <c:bubble3D val="0"/>
            <c:extLst>
              <c:ext xmlns:c16="http://schemas.microsoft.com/office/drawing/2014/chart" uri="{C3380CC4-5D6E-409C-BE32-E72D297353CC}">
                <c16:uniqueId val="{00000007-7E02-4AEB-9D96-C7F599A6AACB}"/>
              </c:ext>
            </c:extLst>
          </c:dPt>
          <c:dPt>
            <c:idx val="4"/>
            <c:invertIfNegative val="0"/>
            <c:bubble3D val="0"/>
            <c:extLst>
              <c:ext xmlns:c16="http://schemas.microsoft.com/office/drawing/2014/chart" uri="{C3380CC4-5D6E-409C-BE32-E72D297353CC}">
                <c16:uniqueId val="{00000009-7E02-4AEB-9D96-C7F599A6AACB}"/>
              </c:ext>
            </c:extLst>
          </c:dPt>
          <c:dPt>
            <c:idx val="5"/>
            <c:invertIfNegative val="0"/>
            <c:bubble3D val="0"/>
            <c:extLst>
              <c:ext xmlns:c16="http://schemas.microsoft.com/office/drawing/2014/chart" uri="{C3380CC4-5D6E-409C-BE32-E72D297353CC}">
                <c16:uniqueId val="{0000000B-7E02-4AEB-9D96-C7F599A6AACB}"/>
              </c:ext>
            </c:extLst>
          </c:dPt>
          <c:dPt>
            <c:idx val="6"/>
            <c:invertIfNegative val="0"/>
            <c:bubble3D val="0"/>
            <c:extLst>
              <c:ext xmlns:c16="http://schemas.microsoft.com/office/drawing/2014/chart" uri="{C3380CC4-5D6E-409C-BE32-E72D297353CC}">
                <c16:uniqueId val="{0000000D-7E02-4AEB-9D96-C7F599A6AACB}"/>
              </c:ext>
            </c:extLst>
          </c:dPt>
          <c:dPt>
            <c:idx val="7"/>
            <c:invertIfNegative val="0"/>
            <c:bubble3D val="0"/>
            <c:extLst>
              <c:ext xmlns:c16="http://schemas.microsoft.com/office/drawing/2014/chart" uri="{C3380CC4-5D6E-409C-BE32-E72D297353CC}">
                <c16:uniqueId val="{0000000F-7E02-4AEB-9D96-C7F599A6AACB}"/>
              </c:ext>
            </c:extLst>
          </c:dPt>
          <c:dLbls>
            <c:numFmt formatCode="0.0" sourceLinked="0"/>
            <c:spPr>
              <a:noFill/>
              <a:ln>
                <a:noFill/>
              </a:ln>
              <a:effectLst/>
            </c:spPr>
            <c:txPr>
              <a:bodyPr/>
              <a:lstStyle/>
              <a:p>
                <a:pPr>
                  <a:defRPr sz="1000" b="0" i="0" u="none" strike="noStrike">
                    <a:solidFill>
                      <a:srgbClr val="142433"/>
                    </a:solidFill>
                    <a:latin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Sheet1!$A$2:$A$9</c:f>
              <c:strCache>
                <c:ptCount val="8"/>
                <c:pt idx="0">
                  <c:v>Fraud Investigation</c:v>
                </c:pt>
                <c:pt idx="1">
                  <c:v>Service Delay</c:v>
                </c:pt>
                <c:pt idx="2">
                  <c:v>Online Banking Error</c:v>
                </c:pt>
                <c:pt idx="3">
                  <c:v>ATM Issue</c:v>
                </c:pt>
                <c:pt idx="4">
                  <c:v>Loan Inquiry</c:v>
                </c:pt>
                <c:pt idx="5">
                  <c:v>Card Problem</c:v>
                </c:pt>
                <c:pt idx="6">
                  <c:v>Account Access</c:v>
                </c:pt>
                <c:pt idx="7">
                  <c:v>Transaction Issue</c:v>
                </c:pt>
              </c:strCache>
            </c:strRef>
          </c:cat>
          <c:val>
            <c:numRef>
              <c:f>Sheet1!$B$2:$B$9</c:f>
              <c:numCache>
                <c:formatCode>General</c:formatCode>
                <c:ptCount val="8"/>
                <c:pt idx="0">
                  <c:v>60.86</c:v>
                </c:pt>
                <c:pt idx="1">
                  <c:v>39.26</c:v>
                </c:pt>
                <c:pt idx="2">
                  <c:v>38.03</c:v>
                </c:pt>
                <c:pt idx="3">
                  <c:v>25.99</c:v>
                </c:pt>
                <c:pt idx="4">
                  <c:v>19.100000000000001</c:v>
                </c:pt>
                <c:pt idx="5">
                  <c:v>13.73</c:v>
                </c:pt>
                <c:pt idx="6">
                  <c:v>13.26</c:v>
                </c:pt>
                <c:pt idx="7">
                  <c:v>6.95</c:v>
                </c:pt>
              </c:numCache>
            </c:numRef>
          </c:val>
          <c:extLst>
            <c:ext xmlns:c16="http://schemas.microsoft.com/office/drawing/2014/chart" uri="{C3380CC4-5D6E-409C-BE32-E72D297353CC}">
              <c16:uniqueId val="{00000010-7E02-4AEB-9D96-C7F599A6AACB}"/>
            </c:ext>
          </c:extLst>
        </c:ser>
        <c:dLbls>
          <c:showLegendKey val="0"/>
          <c:showVal val="1"/>
          <c:showCatName val="0"/>
          <c:showSerName val="0"/>
          <c:showPercent val="0"/>
          <c:showBubbleSize val="0"/>
        </c:dLbls>
        <c:gapWidth val="150"/>
        <c:axId val="2094734554"/>
        <c:axId val="2094734552"/>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050" b="0" i="0" u="none" strike="noStrike">
                <a:solidFill>
                  <a:srgbClr val="5B7185"/>
                </a:solidFill>
                <a:latin typeface="Arial"/>
              </a:defRPr>
            </a:pPr>
            <a:endParaRPr lang="en-US"/>
          </a:p>
        </c:txPr>
        <c:crossAx val="2094734552"/>
        <c:crosses val="autoZero"/>
        <c:auto val="1"/>
        <c:lblAlgn val="ctr"/>
        <c:lblOffset val="100"/>
        <c:noMultiLvlLbl val="1"/>
      </c:catAx>
      <c:valAx>
        <c:axId val="2094734552"/>
        <c:scaling>
          <c:orientation val="minMax"/>
          <c:max val="70"/>
          <c:min val="0"/>
        </c:scaling>
        <c:delete val="0"/>
        <c:axPos val="b"/>
        <c:majorGridlines>
          <c:spPr>
            <a:ln w="9525" cap="flat">
              <a:solidFill>
                <a:srgbClr val="E4E8F2"/>
              </a:solidFill>
              <a:prstDash val="solid"/>
              <a:round/>
            </a:ln>
          </c:spPr>
        </c:majorGridlines>
        <c:numFmt formatCode="General" sourceLinked="0"/>
        <c:majorTickMark val="out"/>
        <c:minorTickMark val="none"/>
        <c:tickLblPos val="low"/>
        <c:spPr>
          <a:ln w="12700" cap="flat">
            <a:solidFill>
              <a:srgbClr val="888888"/>
            </a:solidFill>
            <a:prstDash val="solid"/>
            <a:round/>
          </a:ln>
        </c:spPr>
        <c:txPr>
          <a:bodyPr/>
          <a:lstStyle/>
          <a:p>
            <a:pPr>
              <a:defRPr sz="1000" b="0" i="0" u="none" strike="noStrike">
                <a:solidFill>
                  <a:srgbClr val="5B7185"/>
                </a:solidFill>
                <a:latin typeface="Arial"/>
              </a:defRPr>
            </a:pPr>
            <a:endParaRPr lang="en-US"/>
          </a:p>
        </c:txPr>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096707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[morning/afternoon]. I'm Sukannia Suresh, and I'll be presenting my internship project - the Banking Customer Satisfaction Dashboard, built in Microsoft Excel. This project analyzes 1,200 real customer complaint records to help a banking operations team understand complaint patterns, resolution performance, and customer satisfaction. I'll walk you through the business problem I identified, how I prepared and analyzed the data, what I found, and how it can support better operational decisions."</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project is built on 1,200 real banking customer complaint records. Rather than just describing the dataset, I structured the whole project around seven specific areas: complaint volume, resolution status, complaint types, complaint channels, customer ratings, resolution time, and monthly trends. Each of these became its own focused piece of analysis later in the presentation - I wasn't just building charts, I was trying to answer a specific question with each one."</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opening Excel, I defined the actual business problem: raw complaint data doesn't immediately show where operational attention is needed - it's just rows in a spreadsheet until someone structures it. So I set six objectives to guide the project: understand overall complaint and resolution status, identify the most frequent complaint types and channels, analyze customer satisfaction through ratings, analyze trends over time, identify which complaint categories take longer to resolve, and build an interactive dashboard so this analysis stays useful, not just a one-time report. Every slide that follows maps back to one of these six objectives."</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workflow I followed: raw data, validation and cleaning, calculated fields, an Excel Table, PivotTables, PivotCharts, KPIs, and finally slicers and a timeline to make the dashboard interactive. For validation, I used ISBLANK to catch missing values, ISERROR to catch broken formulas, ISNUMBER and ISTEXT to confirm fields held the right data type, TEXT for consistent formatting, and YEAR to support date-based analysis. The one calculated field that mattered most was Resolution Time in Hours, worked out as the resolution date minus the complaint date, multiplied by 24. That single column is what made the resolution-time analysis possible later in this presentation."</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first objective was to understand where complaints stand today. About 65% of complaints, 783, are resolved. 20%, or 241, are still in progress, and 15%, 176, are pending. That's a healthy majority resolved, but the insight that matters most here is that pending and in-progress together add up to 417 complaints - more than a third of the entire dataset. So while most complaints do get resolved, there's still a significant unresolved workload that operations should be actively tracking."</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identify which complaint types generate the most volume, I counted complaints by category using a PivotTable. Fraud Investigation leads at 165 complaints, with Card Problem close behind at 161. Service Delay, Loan Inquiry, Transaction Issue, Online Banking Error, and ATM Issue sit in the mid-140s, and Account Access is the least frequent category at 131. Fraud Investigation isn't just one category among eight - it's the single largest source of complaints, which becomes even more significant when we look at resolution time later."</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I looked at which channels customers use to file complaints. The distribution is remarkably even: Email leads slightly at 247 complaints, about 21%, followed by Website at 245, Branch and Call Center both at 243, and Mobile App at 222, about 19%. No single channel dominates. The business implication is straightforward: complaint-handling quality and resourcing should stay consistent across all five channels, rather than concentrating improvement efforts on just one."</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customer satisfaction, I averaged the Customer Rating field and also counted how many complaints fell into each rating band. 5-star is the largest single category, with 198 responses, and 2, 3, and 4-star ratings are each at 158. 1-star is the smallest group at 111. The important insight is that even though 5-star is the biggest individual category, the overall average across all 1,200 complaints is only 3.22 out of 5. That average tells a fuller story than the top category alone - it shows there's still considerable room to improve customer satisfaction."</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find monthly patterns, I grouped Complaint Date by month in a PivotTable and counted complaints per month. March is the peak at 117 complaints, and June is the lowest at 90. August, December, and January are also somewhat elevated, at 111, 110, and 109. The overall insight is that complaint volume fluctuates throughout the year rather than following one consistent upward or downward trend - so I'm not attaching a single cause to these swings, just noting the pattern is there for operations to keep an eye on."</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one of the most important slides in the whole analysis. I averaged Resolution Time in Hours by complaint type. Fraud Investigation takes the longest by far, at 60.86 hours, well above the overall average of 27.70 hours. Service Delay and Online Banking Error follow at 39.26 and 38.03 hours. ATM Issue, Loan Inquiry, Card Problem, and Account Access are all faster, and Transaction Issue resolves quickest at just 6.95 hours. When I combine this with the complaint-type volume chart from earlier, the finding is clear: Fraud Investigation has both the highest complaint volume and the longest resolution time. That combination makes it the single most important operational area to investigate."</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six KPI cards bring everything together into an executive-level summary. There are 1,200 total complaints, of which 783 are resolved, 176 are pending, and 241 are in progress. The average resolution time across all complaints is 27.70 hours, and the average customer rating is 3.22 out of 5. Nothing here is new - these are the same numbers from the analysis I've just walked through - but presenting them together like this is what lets a manager get the full picture in about ten seconds."</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finished dashboard. [Point to the screenshot as you speak.] Every chart you've seen in this presentation - resolution status, complaint type, complaint channel, customer rating, monthly trend, and average resolution time - lives on this one screen, built entirely from PivotTables and PivotCharts. What makes it interactive is the Channel, Complaint Type, and Resolution Status slicers, plus a timeline on Complaint Date. All of those are connected to the relevant PivotTables, so selecting a filter updates the charts and all six KPI cards together, not just one piece of the dashboard. That's what turns this from a set of static charts into something a manager could actually explore on their own."</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"Bringing the analysis together into practical recommendations. Fraud Investigation has both high volume and the longest resolution time, so my recommendation is to prioritize fraud investigation workflows and look into the causes of delay. 417 complaints are pending or in progress, so the backlog needs active reduction. The average customer rating of 3.22 out of 5 means the bank should identify what's driving lower satisfaction and work to improve it. Complaint volumes are evenly spread across channels, so service quality should stay consistent everywhere rather than being concentrated on one channel. And since monthly complaint volume fluctuates, operations should keep monitoring higher-volume periods as they occur. Every recommendation here ties directly back to a finding from the analysis - I haven't added anything the data doesn't support."</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bring this together: this project moved from raw data, through analysis, to insights, to something that actually supports decisions. Along the way I identified complaint patterns, measured resolution performance, evaluated customer satisfaction, identified resolution bottlenecks, analyzed monthly trends, and built an interactive dashboard to keep all of this usable going forward. If I had to leave you with one conclusion, it's this: Fraud Investigation is the most important operational area identified in this analysis, because it combines the highest complaint volume with the longest average resolution time. That sits alongside a 417-complaint unresolved workload and an average customer rating of 3.22 out of 5 - together, these three findings point to where this bank should focus its attention first."</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 for your time - I'm happy to answer any questions about the data preparation, the PivotTables, the dashboard design, or the insights I found."</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B2E4F"/>
        </a:solidFill>
        <a:effectLst/>
      </p:bgPr>
    </p:bg>
    <p:spTree>
      <p:nvGrpSpPr>
        <p:cNvPr id="1" name=""/>
        <p:cNvGrpSpPr/>
        <p:nvPr/>
      </p:nvGrpSpPr>
      <p:grpSpPr>
        <a:xfrm>
          <a:off x="0" y="0"/>
          <a:ext cx="0" cy="0"/>
          <a:chOff x="0" y="0"/>
          <a:chExt cx="0" cy="0"/>
        </a:xfrm>
      </p:grpSpPr>
      <p:sp>
        <p:nvSpPr>
          <p:cNvPr id="2" name="Shape 0"/>
          <p:cNvSpPr/>
          <p:nvPr/>
        </p:nvSpPr>
        <p:spPr>
          <a:xfrm>
            <a:off x="9326880" y="-1737360"/>
            <a:ext cx="4572000" cy="4572000"/>
          </a:xfrm>
          <a:prstGeom prst="ellipse">
            <a:avLst/>
          </a:prstGeom>
          <a:solidFill>
            <a:srgbClr val="12385C">
              <a:alpha val="50000"/>
            </a:srgbClr>
          </a:solidFill>
          <a:ln/>
        </p:spPr>
        <p:txBody>
          <a:bodyPr/>
          <a:lstStyle/>
          <a:p>
            <a:endParaRPr lang="en-IN"/>
          </a:p>
        </p:txBody>
      </p:sp>
      <p:sp>
        <p:nvSpPr>
          <p:cNvPr id="3" name="Shape 1"/>
          <p:cNvSpPr/>
          <p:nvPr/>
        </p:nvSpPr>
        <p:spPr>
          <a:xfrm>
            <a:off x="-1463040" y="4663440"/>
            <a:ext cx="3657600" cy="3657600"/>
          </a:xfrm>
          <a:prstGeom prst="ellipse">
            <a:avLst/>
          </a:prstGeom>
          <a:solidFill>
            <a:srgbClr val="12385C">
              <a:alpha val="40000"/>
            </a:srgbClr>
          </a:solidFill>
          <a:ln/>
        </p:spPr>
        <p:txBody>
          <a:bodyPr/>
          <a:lstStyle/>
          <a:p>
            <a:endParaRPr lang="en-IN"/>
          </a:p>
        </p:txBody>
      </p:sp>
      <p:sp>
        <p:nvSpPr>
          <p:cNvPr id="4" name="Text 2"/>
          <p:cNvSpPr/>
          <p:nvPr/>
        </p:nvSpPr>
        <p:spPr>
          <a:xfrm>
            <a:off x="822960" y="1783080"/>
            <a:ext cx="7315200" cy="365760"/>
          </a:xfrm>
          <a:prstGeom prst="rect">
            <a:avLst/>
          </a:prstGeom>
          <a:noFill/>
          <a:ln/>
        </p:spPr>
        <p:txBody>
          <a:bodyPr wrap="square" rtlCol="0" anchor="ctr"/>
          <a:lstStyle/>
          <a:p>
            <a:pPr marL="0" indent="0">
              <a:buNone/>
            </a:pPr>
            <a:r>
              <a:rPr lang="en-US" sz="1400" b="1" kern="0" spc="300" dirty="0">
                <a:solidFill>
                  <a:srgbClr val="5FC2E8"/>
                </a:solidFill>
                <a:latin typeface="Calibri" pitchFamily="34" charset="0"/>
                <a:ea typeface="Calibri" pitchFamily="34" charset="-122"/>
                <a:cs typeface="Calibri" pitchFamily="34" charset="-120"/>
              </a:rPr>
              <a:t>INTERNSHIP PROJECT</a:t>
            </a:r>
            <a:endParaRPr lang="en-US" sz="1400" dirty="0"/>
          </a:p>
        </p:txBody>
      </p:sp>
      <p:sp>
        <p:nvSpPr>
          <p:cNvPr id="5" name="Text 3"/>
          <p:cNvSpPr/>
          <p:nvPr/>
        </p:nvSpPr>
        <p:spPr>
          <a:xfrm>
            <a:off x="822960" y="2240280"/>
            <a:ext cx="9784080" cy="1554480"/>
          </a:xfrm>
          <a:prstGeom prst="rect">
            <a:avLst/>
          </a:prstGeom>
          <a:noFill/>
          <a:ln/>
        </p:spPr>
        <p:txBody>
          <a:bodyPr wrap="square" rtlCol="0" anchor="ctr"/>
          <a:lstStyle/>
          <a:p>
            <a:pPr marL="0" indent="0">
              <a:lnSpc>
                <a:spcPct val="105000"/>
              </a:lnSpc>
              <a:buNone/>
            </a:pPr>
            <a:r>
              <a:rPr lang="en-US" sz="4200" b="1" dirty="0">
                <a:solidFill>
                  <a:srgbClr val="FFFFFF"/>
                </a:solidFill>
                <a:latin typeface="Cambria" pitchFamily="34" charset="0"/>
                <a:ea typeface="Cambria" pitchFamily="34" charset="-122"/>
                <a:cs typeface="Cambria" pitchFamily="34" charset="-120"/>
              </a:rPr>
              <a:t>Banking Customer Satisfaction</a:t>
            </a:r>
            <a:endParaRPr lang="en-US" sz="4200" dirty="0"/>
          </a:p>
          <a:p>
            <a:pPr marL="0" indent="0">
              <a:lnSpc>
                <a:spcPct val="105000"/>
              </a:lnSpc>
              <a:buNone/>
            </a:pPr>
            <a:r>
              <a:rPr lang="en-US" sz="4200" b="1" dirty="0">
                <a:solidFill>
                  <a:srgbClr val="FFFFFF"/>
                </a:solidFill>
                <a:latin typeface="Cambria" pitchFamily="34" charset="0"/>
                <a:ea typeface="Cambria" pitchFamily="34" charset="-122"/>
                <a:cs typeface="Cambria" pitchFamily="34" charset="-120"/>
              </a:rPr>
              <a:t>Dashboard</a:t>
            </a:r>
            <a:endParaRPr lang="en-US" sz="4200" dirty="0"/>
          </a:p>
        </p:txBody>
      </p:sp>
      <p:sp>
        <p:nvSpPr>
          <p:cNvPr id="6" name="Shape 4"/>
          <p:cNvSpPr/>
          <p:nvPr/>
        </p:nvSpPr>
        <p:spPr>
          <a:xfrm>
            <a:off x="868680" y="3749040"/>
            <a:ext cx="502920" cy="54864"/>
          </a:xfrm>
          <a:prstGeom prst="rect">
            <a:avLst/>
          </a:prstGeom>
          <a:solidFill>
            <a:srgbClr val="5FC2E8"/>
          </a:solidFill>
          <a:ln/>
        </p:spPr>
        <p:txBody>
          <a:bodyPr/>
          <a:lstStyle/>
          <a:p>
            <a:endParaRPr lang="en-IN"/>
          </a:p>
        </p:txBody>
      </p:sp>
      <p:sp>
        <p:nvSpPr>
          <p:cNvPr id="7" name="Text 5"/>
          <p:cNvSpPr/>
          <p:nvPr/>
        </p:nvSpPr>
        <p:spPr>
          <a:xfrm>
            <a:off x="822960" y="3931920"/>
            <a:ext cx="9601200" cy="457200"/>
          </a:xfrm>
          <a:prstGeom prst="rect">
            <a:avLst/>
          </a:prstGeom>
          <a:noFill/>
          <a:ln/>
        </p:spPr>
        <p:txBody>
          <a:bodyPr wrap="square" rtlCol="0" anchor="ctr"/>
          <a:lstStyle/>
          <a:p>
            <a:pPr marL="0" indent="0">
              <a:buNone/>
            </a:pPr>
            <a:r>
              <a:rPr lang="en-US" sz="1600" dirty="0">
                <a:solidFill>
                  <a:srgbClr val="9FBFDD"/>
                </a:solidFill>
                <a:latin typeface="Calibri" pitchFamily="34" charset="0"/>
                <a:ea typeface="Calibri" pitchFamily="34" charset="-122"/>
                <a:cs typeface="Calibri" pitchFamily="34" charset="-120"/>
              </a:rPr>
              <a:t>Interactive Complaint Analysis using Microsoft Excel</a:t>
            </a:r>
            <a:endParaRPr lang="en-US" sz="1600" dirty="0"/>
          </a:p>
        </p:txBody>
      </p:sp>
      <p:sp>
        <p:nvSpPr>
          <p:cNvPr id="8" name="Text 6"/>
          <p:cNvSpPr/>
          <p:nvPr/>
        </p:nvSpPr>
        <p:spPr>
          <a:xfrm>
            <a:off x="822960" y="5623560"/>
            <a:ext cx="3657600" cy="274320"/>
          </a:xfrm>
          <a:prstGeom prst="rect">
            <a:avLst/>
          </a:prstGeom>
          <a:noFill/>
          <a:ln/>
        </p:spPr>
        <p:txBody>
          <a:bodyPr wrap="square" rtlCol="0" anchor="ctr"/>
          <a:lstStyle/>
          <a:p>
            <a:pPr marL="0" indent="0">
              <a:buNone/>
            </a:pPr>
            <a:r>
              <a:rPr lang="en-US" sz="1100" dirty="0">
                <a:solidFill>
                  <a:srgbClr val="9FBFDD"/>
                </a:solidFill>
                <a:latin typeface="Calibri" pitchFamily="34" charset="0"/>
                <a:ea typeface="Calibri" pitchFamily="34" charset="-122"/>
                <a:cs typeface="Calibri" pitchFamily="34" charset="-120"/>
              </a:rPr>
              <a:t>Presented by</a:t>
            </a:r>
            <a:endParaRPr lang="en-US" sz="1100" dirty="0"/>
          </a:p>
        </p:txBody>
      </p:sp>
      <p:sp>
        <p:nvSpPr>
          <p:cNvPr id="9" name="Text 7"/>
          <p:cNvSpPr/>
          <p:nvPr/>
        </p:nvSpPr>
        <p:spPr>
          <a:xfrm>
            <a:off x="822960" y="5870448"/>
            <a:ext cx="5486400" cy="457200"/>
          </a:xfrm>
          <a:prstGeom prst="rect">
            <a:avLst/>
          </a:prstGeom>
          <a:noFill/>
          <a:ln/>
        </p:spPr>
        <p:txBody>
          <a:bodyPr wrap="square" rtlCol="0" anchor="ctr"/>
          <a:lstStyle/>
          <a:p>
            <a:pPr marL="0" indent="0">
              <a:buNone/>
            </a:pPr>
            <a:r>
              <a:rPr lang="en-US" sz="2000" b="1" dirty="0">
                <a:solidFill>
                  <a:srgbClr val="FFFFFF"/>
                </a:solidFill>
                <a:latin typeface="Cambria" pitchFamily="34" charset="0"/>
                <a:ea typeface="Cambria" pitchFamily="34" charset="-122"/>
                <a:cs typeface="Cambria" pitchFamily="34" charset="-120"/>
              </a:rPr>
              <a:t>Sukannia Suresh</a:t>
            </a:r>
            <a:endParaRPr lang="en-US" sz="2000" dirty="0"/>
          </a:p>
        </p:txBody>
      </p:sp>
      <p:sp>
        <p:nvSpPr>
          <p:cNvPr id="11" name="Text 8"/>
          <p:cNvSpPr/>
          <p:nvPr/>
        </p:nvSpPr>
        <p:spPr>
          <a:xfrm>
            <a:off x="457200" y="6473952"/>
            <a:ext cx="7315200" cy="274320"/>
          </a:xfrm>
          <a:prstGeom prst="rect">
            <a:avLst/>
          </a:prstGeom>
          <a:noFill/>
          <a:ln/>
        </p:spPr>
        <p:txBody>
          <a:bodyPr wrap="square" rtlCol="0" anchor="ctr"/>
          <a:lstStyle/>
          <a:p>
            <a:pPr marL="0" indent="0">
              <a:buNone/>
            </a:pPr>
            <a:r>
              <a:rPr lang="en-US" sz="900" dirty="0">
                <a:solidFill>
                  <a:srgbClr val="9FBFDD"/>
                </a:solidFill>
                <a:latin typeface="Calibri" pitchFamily="34" charset="0"/>
                <a:ea typeface="Calibri" pitchFamily="34" charset="-122"/>
                <a:cs typeface="Calibri" pitchFamily="34" charset="-120"/>
              </a:rPr>
              <a:t>Banking Customer Satisfaction Dashboard</a:t>
            </a:r>
            <a:endParaRPr lang="en-US" sz="900" dirty="0"/>
          </a:p>
        </p:txBody>
      </p:sp>
      <p:sp>
        <p:nvSpPr>
          <p:cNvPr id="12" name="Text 9"/>
          <p:cNvSpPr/>
          <p:nvPr/>
        </p:nvSpPr>
        <p:spPr>
          <a:xfrm>
            <a:off x="11274552" y="6473952"/>
            <a:ext cx="457200" cy="274320"/>
          </a:xfrm>
          <a:prstGeom prst="rect">
            <a:avLst/>
          </a:prstGeom>
          <a:noFill/>
          <a:ln/>
        </p:spPr>
        <p:txBody>
          <a:bodyPr wrap="square" rtlCol="0" anchor="ctr"/>
          <a:lstStyle/>
          <a:p>
            <a:pPr marL="0" indent="0" algn="r">
              <a:buNone/>
            </a:pPr>
            <a:r>
              <a:rPr lang="en-US" sz="900" dirty="0">
                <a:solidFill>
                  <a:srgbClr val="9FBFDD"/>
                </a:solidFill>
                <a:latin typeface="Calibri" pitchFamily="34" charset="0"/>
                <a:ea typeface="Calibri" pitchFamily="34" charset="-122"/>
                <a:cs typeface="Calibri" pitchFamily="34" charset="-120"/>
              </a:rPr>
              <a:t>1</a:t>
            </a:r>
            <a:endParaRPr lang="en-US" sz="900" dirty="0"/>
          </a:p>
        </p:txBody>
      </p:sp>
      <p:sp>
        <p:nvSpPr>
          <p:cNvPr id="13" name="TextBox 12">
            <a:extLst>
              <a:ext uri="{FF2B5EF4-FFF2-40B4-BE49-F238E27FC236}">
                <a16:creationId xmlns:a16="http://schemas.microsoft.com/office/drawing/2014/main" id="{46D21B51-E1B9-4DF6-C036-BE93E74B90AC}"/>
              </a:ext>
            </a:extLst>
          </p:cNvPr>
          <p:cNvSpPr txBox="1"/>
          <p:nvPr/>
        </p:nvSpPr>
        <p:spPr>
          <a:xfrm>
            <a:off x="822960" y="4947118"/>
            <a:ext cx="2355011" cy="923330"/>
          </a:xfrm>
          <a:prstGeom prst="rect">
            <a:avLst/>
          </a:prstGeom>
          <a:noFill/>
        </p:spPr>
        <p:txBody>
          <a:bodyPr wrap="square" rtlCol="0">
            <a:spAutoFit/>
          </a:bodyPr>
          <a:lstStyle/>
          <a:p>
            <a:r>
              <a:rPr lang="en-IN" sz="1200" dirty="0">
                <a:solidFill>
                  <a:schemeClr val="accent1">
                    <a:lumMod val="60000"/>
                    <a:lumOff val="40000"/>
                  </a:schemeClr>
                </a:solidFill>
              </a:rPr>
              <a:t>Organisation</a:t>
            </a:r>
            <a:r>
              <a:rPr lang="en-US" dirty="0">
                <a:solidFill>
                  <a:schemeClr val="accent1">
                    <a:lumMod val="60000"/>
                    <a:lumOff val="40000"/>
                  </a:schemeClr>
                </a:solidFill>
                <a:latin typeface="Calibri" pitchFamily="34" charset="0"/>
                <a:ea typeface="Calibri" pitchFamily="34" charset="-122"/>
                <a:cs typeface="Calibri" pitchFamily="34" charset="-120"/>
              </a:rPr>
              <a:t> </a:t>
            </a:r>
            <a:r>
              <a:rPr lang="en-US" dirty="0">
                <a:solidFill>
                  <a:schemeClr val="bg1"/>
                </a:solidFill>
                <a:latin typeface="Calibri" pitchFamily="34" charset="0"/>
                <a:ea typeface="Calibri" pitchFamily="34" charset="-122"/>
                <a:cs typeface="Calibri" pitchFamily="34" charset="-120"/>
              </a:rPr>
              <a:t> </a:t>
            </a:r>
            <a:br>
              <a:rPr lang="en-US" dirty="0">
                <a:solidFill>
                  <a:schemeClr val="bg1"/>
                </a:solidFill>
                <a:latin typeface="Calibri" pitchFamily="34" charset="0"/>
                <a:ea typeface="Calibri" pitchFamily="34" charset="-122"/>
                <a:cs typeface="Calibri" pitchFamily="34" charset="-120"/>
              </a:rPr>
            </a:br>
            <a:r>
              <a:rPr lang="en-IN" dirty="0">
                <a:solidFill>
                  <a:schemeClr val="bg1"/>
                </a:solidFill>
              </a:rPr>
              <a:t>BLUE KWET</a:t>
            </a:r>
            <a:endParaRPr lang="en-US" dirty="0">
              <a:solidFill>
                <a:schemeClr val="bg1"/>
              </a:solidFill>
            </a:endParaRPr>
          </a:p>
          <a:p>
            <a:endParaRPr lang="en-IN"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164592"/>
            <a:ext cx="11091672" cy="274320"/>
          </a:xfrm>
          <a:prstGeom prst="rect">
            <a:avLst/>
          </a:prstGeom>
          <a:noFill/>
          <a:ln/>
        </p:spPr>
        <p:txBody>
          <a:bodyPr wrap="square" rtlCol="0" anchor="ctr"/>
          <a:lstStyle/>
          <a:p>
            <a:pPr marL="0" indent="0">
              <a:buNone/>
            </a:pPr>
            <a:r>
              <a:rPr lang="en-US" sz="1200" b="1" kern="0" spc="200" dirty="0">
                <a:solidFill>
                  <a:srgbClr val="1B7A9E"/>
                </a:solidFill>
                <a:latin typeface="Calibri" pitchFamily="34" charset="0"/>
                <a:ea typeface="Calibri" pitchFamily="34" charset="-122"/>
                <a:cs typeface="Calibri" pitchFamily="34" charset="-120"/>
              </a:rPr>
              <a:t>PROJECT OVERVIEW</a:t>
            </a:r>
            <a:endParaRPr lang="en-US" sz="1200" dirty="0"/>
          </a:p>
        </p:txBody>
      </p:sp>
      <p:sp>
        <p:nvSpPr>
          <p:cNvPr id="3" name="Text 1"/>
          <p:cNvSpPr/>
          <p:nvPr/>
        </p:nvSpPr>
        <p:spPr>
          <a:xfrm>
            <a:off x="548640" y="411480"/>
            <a:ext cx="11091672" cy="731520"/>
          </a:xfrm>
          <a:prstGeom prst="rect">
            <a:avLst/>
          </a:prstGeom>
          <a:noFill/>
          <a:ln/>
        </p:spPr>
        <p:txBody>
          <a:bodyPr wrap="square" rtlCol="0" anchor="ctr"/>
          <a:lstStyle/>
          <a:p>
            <a:pPr marL="0" indent="0">
              <a:buNone/>
            </a:pPr>
            <a:r>
              <a:rPr lang="en-US" sz="2700" b="1" dirty="0">
                <a:solidFill>
                  <a:srgbClr val="142433"/>
                </a:solidFill>
                <a:latin typeface="Cambria" pitchFamily="34" charset="0"/>
                <a:ea typeface="Cambria" pitchFamily="34" charset="-122"/>
                <a:cs typeface="Cambria" pitchFamily="34" charset="-120"/>
              </a:rPr>
              <a:t>What This Project Analyzes</a:t>
            </a:r>
            <a:endParaRPr lang="en-US" sz="2700" dirty="0"/>
          </a:p>
        </p:txBody>
      </p:sp>
      <p:sp>
        <p:nvSpPr>
          <p:cNvPr id="4" name="Text 2"/>
          <p:cNvSpPr/>
          <p:nvPr/>
        </p:nvSpPr>
        <p:spPr>
          <a:xfrm>
            <a:off x="548640" y="1417320"/>
            <a:ext cx="10789920" cy="548640"/>
          </a:xfrm>
          <a:prstGeom prst="rect">
            <a:avLst/>
          </a:prstGeom>
          <a:noFill/>
          <a:ln/>
        </p:spPr>
        <p:txBody>
          <a:bodyPr wrap="square" rtlCol="0" anchor="ctr"/>
          <a:lstStyle/>
          <a:p>
            <a:pPr marL="0" indent="0">
              <a:buNone/>
            </a:pPr>
            <a:r>
              <a:rPr lang="en-US" sz="1400" dirty="0">
                <a:solidFill>
                  <a:srgbClr val="142433"/>
                </a:solidFill>
                <a:latin typeface="Calibri" pitchFamily="34" charset="0"/>
                <a:ea typeface="Calibri" pitchFamily="34" charset="-122"/>
                <a:cs typeface="Calibri" pitchFamily="34" charset="-120"/>
              </a:rPr>
              <a:t>The dataset contains 1,200 banking customer complaint records. This project analyzes seven areas of complaint performance:</a:t>
            </a:r>
            <a:endParaRPr lang="en-US" sz="1400" dirty="0"/>
          </a:p>
        </p:txBody>
      </p:sp>
      <p:sp>
        <p:nvSpPr>
          <p:cNvPr id="5" name="Shape 3"/>
          <p:cNvSpPr/>
          <p:nvPr/>
        </p:nvSpPr>
        <p:spPr>
          <a:xfrm>
            <a:off x="548640" y="2194560"/>
            <a:ext cx="2651760" cy="1371600"/>
          </a:xfrm>
          <a:prstGeom prst="roundRect">
            <a:avLst>
              <a:gd name="adj" fmla="val 5333"/>
            </a:avLst>
          </a:prstGeom>
          <a:solidFill>
            <a:srgbClr val="0B2E4F"/>
          </a:solidFill>
          <a:ln/>
        </p:spPr>
        <p:txBody>
          <a:bodyPr/>
          <a:lstStyle/>
          <a:p>
            <a:endParaRPr lang="en-IN"/>
          </a:p>
        </p:txBody>
      </p:sp>
      <p:sp>
        <p:nvSpPr>
          <p:cNvPr id="6" name="Shape 4"/>
          <p:cNvSpPr/>
          <p:nvPr/>
        </p:nvSpPr>
        <p:spPr>
          <a:xfrm>
            <a:off x="1673352" y="2395728"/>
            <a:ext cx="402336" cy="402336"/>
          </a:xfrm>
          <a:prstGeom prst="ellipse">
            <a:avLst/>
          </a:prstGeom>
          <a:solidFill>
            <a:srgbClr val="5FC2E8"/>
          </a:solidFill>
          <a:ln/>
        </p:spPr>
        <p:txBody>
          <a:bodyPr/>
          <a:lstStyle/>
          <a:p>
            <a:endParaRPr lang="en-IN"/>
          </a:p>
        </p:txBody>
      </p:sp>
      <p:sp>
        <p:nvSpPr>
          <p:cNvPr id="7" name="Text 5"/>
          <p:cNvSpPr/>
          <p:nvPr/>
        </p:nvSpPr>
        <p:spPr>
          <a:xfrm>
            <a:off x="1673352" y="2395728"/>
            <a:ext cx="402336" cy="402336"/>
          </a:xfrm>
          <a:prstGeom prst="rect">
            <a:avLst/>
          </a:prstGeom>
          <a:noFill/>
          <a:ln/>
        </p:spPr>
        <p:txBody>
          <a:bodyPr wrap="square" rtlCol="0" anchor="ctr"/>
          <a:lstStyle/>
          <a:p>
            <a:pPr marL="0" indent="0" algn="ctr">
              <a:buNone/>
            </a:pPr>
            <a:r>
              <a:rPr lang="en-US" sz="1500" b="1" dirty="0">
                <a:solidFill>
                  <a:srgbClr val="0B2E4F"/>
                </a:solidFill>
                <a:latin typeface="Cambria" pitchFamily="34" charset="0"/>
                <a:ea typeface="Cambria" pitchFamily="34" charset="-122"/>
                <a:cs typeface="Cambria" pitchFamily="34" charset="-120"/>
              </a:rPr>
              <a:t>1</a:t>
            </a:r>
            <a:endParaRPr lang="en-US" sz="1500" dirty="0"/>
          </a:p>
        </p:txBody>
      </p:sp>
      <p:sp>
        <p:nvSpPr>
          <p:cNvPr id="8" name="Text 6"/>
          <p:cNvSpPr/>
          <p:nvPr/>
        </p:nvSpPr>
        <p:spPr>
          <a:xfrm>
            <a:off x="640080" y="2971800"/>
            <a:ext cx="2468880" cy="502920"/>
          </a:xfrm>
          <a:prstGeom prst="rect">
            <a:avLst/>
          </a:prstGeom>
          <a:noFill/>
          <a:ln/>
        </p:spPr>
        <p:txBody>
          <a:bodyPr wrap="square"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Complaint Volume</a:t>
            </a:r>
            <a:endParaRPr lang="en-US" sz="1200" dirty="0"/>
          </a:p>
        </p:txBody>
      </p:sp>
      <p:sp>
        <p:nvSpPr>
          <p:cNvPr id="9" name="Shape 7"/>
          <p:cNvSpPr/>
          <p:nvPr/>
        </p:nvSpPr>
        <p:spPr>
          <a:xfrm>
            <a:off x="3337560" y="2194560"/>
            <a:ext cx="2651760" cy="1371600"/>
          </a:xfrm>
          <a:prstGeom prst="roundRect">
            <a:avLst>
              <a:gd name="adj" fmla="val 5333"/>
            </a:avLst>
          </a:prstGeom>
          <a:solidFill>
            <a:srgbClr val="0B2E4F"/>
          </a:solidFill>
          <a:ln/>
        </p:spPr>
        <p:txBody>
          <a:bodyPr/>
          <a:lstStyle/>
          <a:p>
            <a:endParaRPr lang="en-IN"/>
          </a:p>
        </p:txBody>
      </p:sp>
      <p:sp>
        <p:nvSpPr>
          <p:cNvPr id="10" name="Shape 8"/>
          <p:cNvSpPr/>
          <p:nvPr/>
        </p:nvSpPr>
        <p:spPr>
          <a:xfrm>
            <a:off x="4462272" y="2395728"/>
            <a:ext cx="402336" cy="402336"/>
          </a:xfrm>
          <a:prstGeom prst="ellipse">
            <a:avLst/>
          </a:prstGeom>
          <a:solidFill>
            <a:srgbClr val="5FC2E8"/>
          </a:solidFill>
          <a:ln/>
        </p:spPr>
        <p:txBody>
          <a:bodyPr/>
          <a:lstStyle/>
          <a:p>
            <a:endParaRPr lang="en-IN"/>
          </a:p>
        </p:txBody>
      </p:sp>
      <p:sp>
        <p:nvSpPr>
          <p:cNvPr id="11" name="Text 9"/>
          <p:cNvSpPr/>
          <p:nvPr/>
        </p:nvSpPr>
        <p:spPr>
          <a:xfrm>
            <a:off x="4462272" y="2395728"/>
            <a:ext cx="402336" cy="402336"/>
          </a:xfrm>
          <a:prstGeom prst="rect">
            <a:avLst/>
          </a:prstGeom>
          <a:noFill/>
          <a:ln/>
        </p:spPr>
        <p:txBody>
          <a:bodyPr wrap="square" rtlCol="0" anchor="ctr"/>
          <a:lstStyle/>
          <a:p>
            <a:pPr marL="0" indent="0" algn="ctr">
              <a:buNone/>
            </a:pPr>
            <a:r>
              <a:rPr lang="en-US" sz="1500" b="1" dirty="0">
                <a:solidFill>
                  <a:srgbClr val="0B2E4F"/>
                </a:solidFill>
                <a:latin typeface="Cambria" pitchFamily="34" charset="0"/>
                <a:ea typeface="Cambria" pitchFamily="34" charset="-122"/>
                <a:cs typeface="Cambria" pitchFamily="34" charset="-120"/>
              </a:rPr>
              <a:t>2</a:t>
            </a:r>
            <a:endParaRPr lang="en-US" sz="1500" dirty="0"/>
          </a:p>
        </p:txBody>
      </p:sp>
      <p:sp>
        <p:nvSpPr>
          <p:cNvPr id="12" name="Text 10"/>
          <p:cNvSpPr/>
          <p:nvPr/>
        </p:nvSpPr>
        <p:spPr>
          <a:xfrm>
            <a:off x="3429000" y="2971800"/>
            <a:ext cx="2468880" cy="502920"/>
          </a:xfrm>
          <a:prstGeom prst="rect">
            <a:avLst/>
          </a:prstGeom>
          <a:noFill/>
          <a:ln/>
        </p:spPr>
        <p:txBody>
          <a:bodyPr wrap="square"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Resolution Status</a:t>
            </a:r>
            <a:endParaRPr lang="en-US" sz="1200" dirty="0"/>
          </a:p>
        </p:txBody>
      </p:sp>
      <p:sp>
        <p:nvSpPr>
          <p:cNvPr id="13" name="Shape 11"/>
          <p:cNvSpPr/>
          <p:nvPr/>
        </p:nvSpPr>
        <p:spPr>
          <a:xfrm>
            <a:off x="6126480" y="2194560"/>
            <a:ext cx="2651760" cy="1371600"/>
          </a:xfrm>
          <a:prstGeom prst="roundRect">
            <a:avLst>
              <a:gd name="adj" fmla="val 5333"/>
            </a:avLst>
          </a:prstGeom>
          <a:solidFill>
            <a:srgbClr val="0B2E4F"/>
          </a:solidFill>
          <a:ln/>
        </p:spPr>
        <p:txBody>
          <a:bodyPr/>
          <a:lstStyle/>
          <a:p>
            <a:endParaRPr lang="en-IN"/>
          </a:p>
        </p:txBody>
      </p:sp>
      <p:sp>
        <p:nvSpPr>
          <p:cNvPr id="14" name="Shape 12"/>
          <p:cNvSpPr/>
          <p:nvPr/>
        </p:nvSpPr>
        <p:spPr>
          <a:xfrm>
            <a:off x="7251192" y="2395728"/>
            <a:ext cx="402336" cy="402336"/>
          </a:xfrm>
          <a:prstGeom prst="ellipse">
            <a:avLst/>
          </a:prstGeom>
          <a:solidFill>
            <a:srgbClr val="5FC2E8"/>
          </a:solidFill>
          <a:ln/>
        </p:spPr>
        <p:txBody>
          <a:bodyPr/>
          <a:lstStyle/>
          <a:p>
            <a:endParaRPr lang="en-IN"/>
          </a:p>
        </p:txBody>
      </p:sp>
      <p:sp>
        <p:nvSpPr>
          <p:cNvPr id="15" name="Text 13"/>
          <p:cNvSpPr/>
          <p:nvPr/>
        </p:nvSpPr>
        <p:spPr>
          <a:xfrm>
            <a:off x="7251192" y="2395728"/>
            <a:ext cx="402336" cy="402336"/>
          </a:xfrm>
          <a:prstGeom prst="rect">
            <a:avLst/>
          </a:prstGeom>
          <a:noFill/>
          <a:ln/>
        </p:spPr>
        <p:txBody>
          <a:bodyPr wrap="square" rtlCol="0" anchor="ctr"/>
          <a:lstStyle/>
          <a:p>
            <a:pPr marL="0" indent="0" algn="ctr">
              <a:buNone/>
            </a:pPr>
            <a:r>
              <a:rPr lang="en-US" sz="1500" b="1" dirty="0">
                <a:solidFill>
                  <a:srgbClr val="0B2E4F"/>
                </a:solidFill>
                <a:latin typeface="Cambria" pitchFamily="34" charset="0"/>
                <a:ea typeface="Cambria" pitchFamily="34" charset="-122"/>
                <a:cs typeface="Cambria" pitchFamily="34" charset="-120"/>
              </a:rPr>
              <a:t>3</a:t>
            </a:r>
            <a:endParaRPr lang="en-US" sz="1500" dirty="0"/>
          </a:p>
        </p:txBody>
      </p:sp>
      <p:sp>
        <p:nvSpPr>
          <p:cNvPr id="16" name="Text 14"/>
          <p:cNvSpPr/>
          <p:nvPr/>
        </p:nvSpPr>
        <p:spPr>
          <a:xfrm>
            <a:off x="6217920" y="2971800"/>
            <a:ext cx="2468880" cy="502920"/>
          </a:xfrm>
          <a:prstGeom prst="rect">
            <a:avLst/>
          </a:prstGeom>
          <a:noFill/>
          <a:ln/>
        </p:spPr>
        <p:txBody>
          <a:bodyPr wrap="square"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Complaint Types</a:t>
            </a:r>
            <a:endParaRPr lang="en-US" sz="1200" dirty="0"/>
          </a:p>
        </p:txBody>
      </p:sp>
      <p:sp>
        <p:nvSpPr>
          <p:cNvPr id="17" name="Shape 15"/>
          <p:cNvSpPr/>
          <p:nvPr/>
        </p:nvSpPr>
        <p:spPr>
          <a:xfrm>
            <a:off x="8915400" y="2194560"/>
            <a:ext cx="2651760" cy="1371600"/>
          </a:xfrm>
          <a:prstGeom prst="roundRect">
            <a:avLst>
              <a:gd name="adj" fmla="val 5333"/>
            </a:avLst>
          </a:prstGeom>
          <a:solidFill>
            <a:srgbClr val="0B2E4F"/>
          </a:solidFill>
          <a:ln/>
        </p:spPr>
        <p:txBody>
          <a:bodyPr/>
          <a:lstStyle/>
          <a:p>
            <a:endParaRPr lang="en-IN"/>
          </a:p>
        </p:txBody>
      </p:sp>
      <p:sp>
        <p:nvSpPr>
          <p:cNvPr id="18" name="Shape 16"/>
          <p:cNvSpPr/>
          <p:nvPr/>
        </p:nvSpPr>
        <p:spPr>
          <a:xfrm>
            <a:off x="10040112" y="2395728"/>
            <a:ext cx="402336" cy="402336"/>
          </a:xfrm>
          <a:prstGeom prst="ellipse">
            <a:avLst/>
          </a:prstGeom>
          <a:solidFill>
            <a:srgbClr val="5FC2E8"/>
          </a:solidFill>
          <a:ln/>
        </p:spPr>
        <p:txBody>
          <a:bodyPr/>
          <a:lstStyle/>
          <a:p>
            <a:endParaRPr lang="en-IN"/>
          </a:p>
        </p:txBody>
      </p:sp>
      <p:sp>
        <p:nvSpPr>
          <p:cNvPr id="19" name="Text 17"/>
          <p:cNvSpPr/>
          <p:nvPr/>
        </p:nvSpPr>
        <p:spPr>
          <a:xfrm>
            <a:off x="10040112" y="2395728"/>
            <a:ext cx="402336" cy="402336"/>
          </a:xfrm>
          <a:prstGeom prst="rect">
            <a:avLst/>
          </a:prstGeom>
          <a:noFill/>
          <a:ln/>
        </p:spPr>
        <p:txBody>
          <a:bodyPr wrap="square" rtlCol="0" anchor="ctr"/>
          <a:lstStyle/>
          <a:p>
            <a:pPr marL="0" indent="0" algn="ctr">
              <a:buNone/>
            </a:pPr>
            <a:r>
              <a:rPr lang="en-US" sz="1500" b="1" dirty="0">
                <a:solidFill>
                  <a:srgbClr val="0B2E4F"/>
                </a:solidFill>
                <a:latin typeface="Cambria" pitchFamily="34" charset="0"/>
                <a:ea typeface="Cambria" pitchFamily="34" charset="-122"/>
                <a:cs typeface="Cambria" pitchFamily="34" charset="-120"/>
              </a:rPr>
              <a:t>4</a:t>
            </a:r>
            <a:endParaRPr lang="en-US" sz="1500" dirty="0"/>
          </a:p>
        </p:txBody>
      </p:sp>
      <p:sp>
        <p:nvSpPr>
          <p:cNvPr id="20" name="Text 18"/>
          <p:cNvSpPr/>
          <p:nvPr/>
        </p:nvSpPr>
        <p:spPr>
          <a:xfrm>
            <a:off x="9006840" y="2971800"/>
            <a:ext cx="2468880" cy="502920"/>
          </a:xfrm>
          <a:prstGeom prst="rect">
            <a:avLst/>
          </a:prstGeom>
          <a:noFill/>
          <a:ln/>
        </p:spPr>
        <p:txBody>
          <a:bodyPr wrap="square"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Complaint Channels</a:t>
            </a:r>
            <a:endParaRPr lang="en-US" sz="1200" dirty="0"/>
          </a:p>
        </p:txBody>
      </p:sp>
      <p:sp>
        <p:nvSpPr>
          <p:cNvPr id="21" name="Shape 19"/>
          <p:cNvSpPr/>
          <p:nvPr/>
        </p:nvSpPr>
        <p:spPr>
          <a:xfrm>
            <a:off x="548640" y="3749040"/>
            <a:ext cx="2651760" cy="1371600"/>
          </a:xfrm>
          <a:prstGeom prst="roundRect">
            <a:avLst>
              <a:gd name="adj" fmla="val 5333"/>
            </a:avLst>
          </a:prstGeom>
          <a:solidFill>
            <a:srgbClr val="EAF1F8"/>
          </a:solidFill>
          <a:ln/>
        </p:spPr>
        <p:txBody>
          <a:bodyPr/>
          <a:lstStyle/>
          <a:p>
            <a:endParaRPr lang="en-IN"/>
          </a:p>
        </p:txBody>
      </p:sp>
      <p:sp>
        <p:nvSpPr>
          <p:cNvPr id="22" name="Shape 20"/>
          <p:cNvSpPr/>
          <p:nvPr/>
        </p:nvSpPr>
        <p:spPr>
          <a:xfrm>
            <a:off x="1673352" y="3950208"/>
            <a:ext cx="402336" cy="402336"/>
          </a:xfrm>
          <a:prstGeom prst="ellipse">
            <a:avLst/>
          </a:prstGeom>
          <a:solidFill>
            <a:srgbClr val="0B2E4F"/>
          </a:solidFill>
          <a:ln/>
        </p:spPr>
        <p:txBody>
          <a:bodyPr/>
          <a:lstStyle/>
          <a:p>
            <a:endParaRPr lang="en-IN"/>
          </a:p>
        </p:txBody>
      </p:sp>
      <p:sp>
        <p:nvSpPr>
          <p:cNvPr id="23" name="Text 21"/>
          <p:cNvSpPr/>
          <p:nvPr/>
        </p:nvSpPr>
        <p:spPr>
          <a:xfrm>
            <a:off x="1673352" y="3950208"/>
            <a:ext cx="402336" cy="402336"/>
          </a:xfrm>
          <a:prstGeom prst="rect">
            <a:avLst/>
          </a:prstGeom>
          <a:noFill/>
          <a:ln/>
        </p:spPr>
        <p:txBody>
          <a:bodyPr wrap="square" rtlCol="0" anchor="ctr"/>
          <a:lstStyle/>
          <a:p>
            <a:pPr marL="0" indent="0" algn="ctr">
              <a:buNone/>
            </a:pPr>
            <a:r>
              <a:rPr lang="en-US" sz="1500" b="1" dirty="0">
                <a:solidFill>
                  <a:srgbClr val="FFFFFF"/>
                </a:solidFill>
                <a:latin typeface="Cambria" pitchFamily="34" charset="0"/>
                <a:ea typeface="Cambria" pitchFamily="34" charset="-122"/>
                <a:cs typeface="Cambria" pitchFamily="34" charset="-120"/>
              </a:rPr>
              <a:t>5</a:t>
            </a:r>
            <a:endParaRPr lang="en-US" sz="1500" dirty="0"/>
          </a:p>
        </p:txBody>
      </p:sp>
      <p:sp>
        <p:nvSpPr>
          <p:cNvPr id="24" name="Text 22"/>
          <p:cNvSpPr/>
          <p:nvPr/>
        </p:nvSpPr>
        <p:spPr>
          <a:xfrm>
            <a:off x="640080" y="4526280"/>
            <a:ext cx="2468880" cy="502920"/>
          </a:xfrm>
          <a:prstGeom prst="rect">
            <a:avLst/>
          </a:prstGeom>
          <a:noFill/>
          <a:ln/>
        </p:spPr>
        <p:txBody>
          <a:bodyPr wrap="square" rtlCol="0" anchor="ctr"/>
          <a:lstStyle/>
          <a:p>
            <a:pPr marL="0" indent="0" algn="ctr">
              <a:buNone/>
            </a:pPr>
            <a:r>
              <a:rPr lang="en-US" sz="1200" b="1" dirty="0">
                <a:solidFill>
                  <a:srgbClr val="142433"/>
                </a:solidFill>
                <a:latin typeface="Calibri" pitchFamily="34" charset="0"/>
                <a:ea typeface="Calibri" pitchFamily="34" charset="-122"/>
                <a:cs typeface="Calibri" pitchFamily="34" charset="-120"/>
              </a:rPr>
              <a:t>Customer Ratings</a:t>
            </a:r>
            <a:endParaRPr lang="en-US" sz="1200" dirty="0"/>
          </a:p>
        </p:txBody>
      </p:sp>
      <p:sp>
        <p:nvSpPr>
          <p:cNvPr id="25" name="Shape 23"/>
          <p:cNvSpPr/>
          <p:nvPr/>
        </p:nvSpPr>
        <p:spPr>
          <a:xfrm>
            <a:off x="3337560" y="3749040"/>
            <a:ext cx="2651760" cy="1371600"/>
          </a:xfrm>
          <a:prstGeom prst="roundRect">
            <a:avLst>
              <a:gd name="adj" fmla="val 5333"/>
            </a:avLst>
          </a:prstGeom>
          <a:solidFill>
            <a:srgbClr val="EAF1F8"/>
          </a:solidFill>
          <a:ln/>
        </p:spPr>
        <p:txBody>
          <a:bodyPr/>
          <a:lstStyle/>
          <a:p>
            <a:endParaRPr lang="en-IN"/>
          </a:p>
        </p:txBody>
      </p:sp>
      <p:sp>
        <p:nvSpPr>
          <p:cNvPr id="26" name="Shape 24"/>
          <p:cNvSpPr/>
          <p:nvPr/>
        </p:nvSpPr>
        <p:spPr>
          <a:xfrm>
            <a:off x="4462272" y="3950208"/>
            <a:ext cx="402336" cy="402336"/>
          </a:xfrm>
          <a:prstGeom prst="ellipse">
            <a:avLst/>
          </a:prstGeom>
          <a:solidFill>
            <a:srgbClr val="0B2E4F"/>
          </a:solidFill>
          <a:ln/>
        </p:spPr>
        <p:txBody>
          <a:bodyPr/>
          <a:lstStyle/>
          <a:p>
            <a:endParaRPr lang="en-IN"/>
          </a:p>
        </p:txBody>
      </p:sp>
      <p:sp>
        <p:nvSpPr>
          <p:cNvPr id="27" name="Text 25"/>
          <p:cNvSpPr/>
          <p:nvPr/>
        </p:nvSpPr>
        <p:spPr>
          <a:xfrm>
            <a:off x="4462272" y="3950208"/>
            <a:ext cx="402336" cy="402336"/>
          </a:xfrm>
          <a:prstGeom prst="rect">
            <a:avLst/>
          </a:prstGeom>
          <a:noFill/>
          <a:ln/>
        </p:spPr>
        <p:txBody>
          <a:bodyPr wrap="square" rtlCol="0" anchor="ctr"/>
          <a:lstStyle/>
          <a:p>
            <a:pPr marL="0" indent="0" algn="ctr">
              <a:buNone/>
            </a:pPr>
            <a:r>
              <a:rPr lang="en-US" sz="1500" b="1" dirty="0">
                <a:solidFill>
                  <a:srgbClr val="FFFFFF"/>
                </a:solidFill>
                <a:latin typeface="Cambria" pitchFamily="34" charset="0"/>
                <a:ea typeface="Cambria" pitchFamily="34" charset="-122"/>
                <a:cs typeface="Cambria" pitchFamily="34" charset="-120"/>
              </a:rPr>
              <a:t>6</a:t>
            </a:r>
            <a:endParaRPr lang="en-US" sz="1500" dirty="0"/>
          </a:p>
        </p:txBody>
      </p:sp>
      <p:sp>
        <p:nvSpPr>
          <p:cNvPr id="28" name="Text 26"/>
          <p:cNvSpPr/>
          <p:nvPr/>
        </p:nvSpPr>
        <p:spPr>
          <a:xfrm>
            <a:off x="3429000" y="4526280"/>
            <a:ext cx="2468880" cy="502920"/>
          </a:xfrm>
          <a:prstGeom prst="rect">
            <a:avLst/>
          </a:prstGeom>
          <a:noFill/>
          <a:ln/>
        </p:spPr>
        <p:txBody>
          <a:bodyPr wrap="square" rtlCol="0" anchor="ctr"/>
          <a:lstStyle/>
          <a:p>
            <a:pPr marL="0" indent="0" algn="ctr">
              <a:buNone/>
            </a:pPr>
            <a:r>
              <a:rPr lang="en-US" sz="1200" b="1" dirty="0">
                <a:solidFill>
                  <a:srgbClr val="142433"/>
                </a:solidFill>
                <a:latin typeface="Calibri" pitchFamily="34" charset="0"/>
                <a:ea typeface="Calibri" pitchFamily="34" charset="-122"/>
                <a:cs typeface="Calibri" pitchFamily="34" charset="-120"/>
              </a:rPr>
              <a:t>Resolution Time</a:t>
            </a:r>
            <a:endParaRPr lang="en-US" sz="1200" dirty="0"/>
          </a:p>
        </p:txBody>
      </p:sp>
      <p:sp>
        <p:nvSpPr>
          <p:cNvPr id="29" name="Shape 27"/>
          <p:cNvSpPr/>
          <p:nvPr/>
        </p:nvSpPr>
        <p:spPr>
          <a:xfrm>
            <a:off x="6126480" y="3749040"/>
            <a:ext cx="2651760" cy="1371600"/>
          </a:xfrm>
          <a:prstGeom prst="roundRect">
            <a:avLst>
              <a:gd name="adj" fmla="val 5333"/>
            </a:avLst>
          </a:prstGeom>
          <a:solidFill>
            <a:srgbClr val="EAF1F8"/>
          </a:solidFill>
          <a:ln/>
        </p:spPr>
        <p:txBody>
          <a:bodyPr/>
          <a:lstStyle/>
          <a:p>
            <a:endParaRPr lang="en-IN"/>
          </a:p>
        </p:txBody>
      </p:sp>
      <p:sp>
        <p:nvSpPr>
          <p:cNvPr id="30" name="Shape 28"/>
          <p:cNvSpPr/>
          <p:nvPr/>
        </p:nvSpPr>
        <p:spPr>
          <a:xfrm>
            <a:off x="7251192" y="3950208"/>
            <a:ext cx="402336" cy="402336"/>
          </a:xfrm>
          <a:prstGeom prst="ellipse">
            <a:avLst/>
          </a:prstGeom>
          <a:solidFill>
            <a:srgbClr val="0B2E4F"/>
          </a:solidFill>
          <a:ln/>
        </p:spPr>
        <p:txBody>
          <a:bodyPr/>
          <a:lstStyle/>
          <a:p>
            <a:endParaRPr lang="en-IN"/>
          </a:p>
        </p:txBody>
      </p:sp>
      <p:sp>
        <p:nvSpPr>
          <p:cNvPr id="31" name="Text 29"/>
          <p:cNvSpPr/>
          <p:nvPr/>
        </p:nvSpPr>
        <p:spPr>
          <a:xfrm>
            <a:off x="7251192" y="3950208"/>
            <a:ext cx="402336" cy="402336"/>
          </a:xfrm>
          <a:prstGeom prst="rect">
            <a:avLst/>
          </a:prstGeom>
          <a:noFill/>
          <a:ln/>
        </p:spPr>
        <p:txBody>
          <a:bodyPr wrap="square" rtlCol="0" anchor="ctr"/>
          <a:lstStyle/>
          <a:p>
            <a:pPr marL="0" indent="0" algn="ctr">
              <a:buNone/>
            </a:pPr>
            <a:r>
              <a:rPr lang="en-US" sz="1500" b="1" dirty="0">
                <a:solidFill>
                  <a:srgbClr val="FFFFFF"/>
                </a:solidFill>
                <a:latin typeface="Cambria" pitchFamily="34" charset="0"/>
                <a:ea typeface="Cambria" pitchFamily="34" charset="-122"/>
                <a:cs typeface="Cambria" pitchFamily="34" charset="-120"/>
              </a:rPr>
              <a:t>7</a:t>
            </a:r>
            <a:endParaRPr lang="en-US" sz="1500" dirty="0"/>
          </a:p>
        </p:txBody>
      </p:sp>
      <p:sp>
        <p:nvSpPr>
          <p:cNvPr id="32" name="Text 30"/>
          <p:cNvSpPr/>
          <p:nvPr/>
        </p:nvSpPr>
        <p:spPr>
          <a:xfrm>
            <a:off x="6217920" y="4526280"/>
            <a:ext cx="2468880" cy="502920"/>
          </a:xfrm>
          <a:prstGeom prst="rect">
            <a:avLst/>
          </a:prstGeom>
          <a:noFill/>
          <a:ln/>
        </p:spPr>
        <p:txBody>
          <a:bodyPr wrap="square" rtlCol="0" anchor="ctr"/>
          <a:lstStyle/>
          <a:p>
            <a:pPr marL="0" indent="0" algn="ctr">
              <a:buNone/>
            </a:pPr>
            <a:r>
              <a:rPr lang="en-US" sz="1200" b="1" dirty="0">
                <a:solidFill>
                  <a:srgbClr val="142433"/>
                </a:solidFill>
                <a:latin typeface="Calibri" pitchFamily="34" charset="0"/>
                <a:ea typeface="Calibri" pitchFamily="34" charset="-122"/>
                <a:cs typeface="Calibri" pitchFamily="34" charset="-120"/>
              </a:rPr>
              <a:t>Monthly Trends</a:t>
            </a:r>
            <a:endParaRPr lang="en-US" sz="1200" dirty="0"/>
          </a:p>
        </p:txBody>
      </p:sp>
      <p:sp>
        <p:nvSpPr>
          <p:cNvPr id="34" name="Text 31"/>
          <p:cNvSpPr/>
          <p:nvPr/>
        </p:nvSpPr>
        <p:spPr>
          <a:xfrm>
            <a:off x="457200" y="6473952"/>
            <a:ext cx="7315200" cy="274320"/>
          </a:xfrm>
          <a:prstGeom prst="rect">
            <a:avLst/>
          </a:prstGeom>
          <a:noFill/>
          <a:ln/>
        </p:spPr>
        <p:txBody>
          <a:bodyPr wrap="square" rtlCol="0" anchor="ctr"/>
          <a:lstStyle/>
          <a:p>
            <a:pPr marL="0" indent="0">
              <a:buNone/>
            </a:pPr>
            <a:r>
              <a:rPr lang="en-US" sz="900" dirty="0">
                <a:solidFill>
                  <a:srgbClr val="5B7185"/>
                </a:solidFill>
                <a:latin typeface="Calibri" pitchFamily="34" charset="0"/>
                <a:ea typeface="Calibri" pitchFamily="34" charset="-122"/>
                <a:cs typeface="Calibri" pitchFamily="34" charset="-120"/>
              </a:rPr>
              <a:t>Banking Customer Satisfaction Dashboard</a:t>
            </a:r>
            <a:endParaRPr lang="en-US" sz="900" dirty="0"/>
          </a:p>
        </p:txBody>
      </p:sp>
      <p:sp>
        <p:nvSpPr>
          <p:cNvPr id="35" name="Text 32"/>
          <p:cNvSpPr/>
          <p:nvPr/>
        </p:nvSpPr>
        <p:spPr>
          <a:xfrm>
            <a:off x="11274552" y="6473952"/>
            <a:ext cx="457200" cy="274320"/>
          </a:xfrm>
          <a:prstGeom prst="rect">
            <a:avLst/>
          </a:prstGeom>
          <a:noFill/>
          <a:ln/>
        </p:spPr>
        <p:txBody>
          <a:bodyPr wrap="square" rtlCol="0" anchor="ctr"/>
          <a:lstStyle/>
          <a:p>
            <a:pPr marL="0" indent="0" algn="r">
              <a:buNone/>
            </a:pPr>
            <a:r>
              <a:rPr lang="en-US" sz="900" dirty="0">
                <a:solidFill>
                  <a:srgbClr val="5B7185"/>
                </a:solidFill>
                <a:latin typeface="Calibri" pitchFamily="34" charset="0"/>
                <a:ea typeface="Calibri" pitchFamily="34" charset="-122"/>
                <a:cs typeface="Calibri" pitchFamily="34" charset="-120"/>
              </a:rPr>
              <a:t>2</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164592"/>
            <a:ext cx="11091672" cy="274320"/>
          </a:xfrm>
          <a:prstGeom prst="rect">
            <a:avLst/>
          </a:prstGeom>
          <a:noFill/>
          <a:ln/>
        </p:spPr>
        <p:txBody>
          <a:bodyPr wrap="square" rtlCol="0" anchor="ctr"/>
          <a:lstStyle/>
          <a:p>
            <a:pPr marL="0" indent="0">
              <a:buNone/>
            </a:pPr>
            <a:r>
              <a:rPr lang="en-US" sz="1200" b="1" kern="0" spc="200" dirty="0">
                <a:solidFill>
                  <a:srgbClr val="1B7A9E"/>
                </a:solidFill>
                <a:latin typeface="Calibri" pitchFamily="34" charset="0"/>
                <a:ea typeface="Calibri" pitchFamily="34" charset="-122"/>
                <a:cs typeface="Calibri" pitchFamily="34" charset="-120"/>
              </a:rPr>
              <a:t>BUSINESS PROBLEM &amp; OBJECTIVES</a:t>
            </a:r>
            <a:endParaRPr lang="en-US" sz="1200" dirty="0"/>
          </a:p>
        </p:txBody>
      </p:sp>
      <p:sp>
        <p:nvSpPr>
          <p:cNvPr id="3" name="Text 1"/>
          <p:cNvSpPr/>
          <p:nvPr/>
        </p:nvSpPr>
        <p:spPr>
          <a:xfrm>
            <a:off x="548640" y="411480"/>
            <a:ext cx="11091672" cy="731520"/>
          </a:xfrm>
          <a:prstGeom prst="rect">
            <a:avLst/>
          </a:prstGeom>
          <a:noFill/>
          <a:ln/>
        </p:spPr>
        <p:txBody>
          <a:bodyPr wrap="square" rtlCol="0" anchor="ctr"/>
          <a:lstStyle/>
          <a:p>
            <a:pPr marL="0" indent="0">
              <a:buNone/>
            </a:pPr>
            <a:r>
              <a:rPr lang="en-US" sz="2700" b="1" dirty="0">
                <a:solidFill>
                  <a:srgbClr val="142433"/>
                </a:solidFill>
                <a:latin typeface="Cambria" pitchFamily="34" charset="0"/>
                <a:ea typeface="Cambria" pitchFamily="34" charset="-122"/>
                <a:cs typeface="Cambria" pitchFamily="34" charset="-120"/>
              </a:rPr>
              <a:t>Business Problem &amp; Project Objectives</a:t>
            </a:r>
            <a:endParaRPr lang="en-US" sz="2700" dirty="0"/>
          </a:p>
        </p:txBody>
      </p:sp>
      <p:sp>
        <p:nvSpPr>
          <p:cNvPr id="4" name="Shape 2"/>
          <p:cNvSpPr/>
          <p:nvPr/>
        </p:nvSpPr>
        <p:spPr>
          <a:xfrm>
            <a:off x="548640" y="1417320"/>
            <a:ext cx="11109960" cy="777240"/>
          </a:xfrm>
          <a:prstGeom prst="roundRect">
            <a:avLst>
              <a:gd name="adj" fmla="val 8235"/>
            </a:avLst>
          </a:prstGeom>
          <a:solidFill>
            <a:srgbClr val="0B2E4F"/>
          </a:solidFill>
          <a:ln/>
        </p:spPr>
        <p:txBody>
          <a:bodyPr/>
          <a:lstStyle/>
          <a:p>
            <a:endParaRPr lang="en-IN"/>
          </a:p>
        </p:txBody>
      </p:sp>
      <p:sp>
        <p:nvSpPr>
          <p:cNvPr id="5" name="Text 3"/>
          <p:cNvSpPr/>
          <p:nvPr/>
        </p:nvSpPr>
        <p:spPr>
          <a:xfrm>
            <a:off x="822960" y="1417320"/>
            <a:ext cx="10561320" cy="777240"/>
          </a:xfrm>
          <a:prstGeom prst="rect">
            <a:avLst/>
          </a:prstGeom>
          <a:noFill/>
          <a:ln/>
        </p:spPr>
        <p:txBody>
          <a:bodyPr wrap="square" rtlCol="0" anchor="ctr"/>
          <a:lstStyle/>
          <a:p>
            <a:pPr marL="0" indent="0">
              <a:buNone/>
            </a:pPr>
            <a:r>
              <a:rPr lang="en-US" sz="1400" b="1" i="1" dirty="0">
                <a:solidFill>
                  <a:srgbClr val="FFFFFF"/>
                </a:solidFill>
                <a:latin typeface="Cambria" pitchFamily="34" charset="0"/>
                <a:ea typeface="Cambria" pitchFamily="34" charset="-122"/>
                <a:cs typeface="Cambria" pitchFamily="34" charset="-120"/>
              </a:rPr>
              <a:t>Raw complaint data does not immediately show where operational attention is required.</a:t>
            </a:r>
            <a:endParaRPr lang="en-US" sz="1400" dirty="0"/>
          </a:p>
        </p:txBody>
      </p:sp>
      <p:sp>
        <p:nvSpPr>
          <p:cNvPr id="6" name="Shape 4"/>
          <p:cNvSpPr/>
          <p:nvPr/>
        </p:nvSpPr>
        <p:spPr>
          <a:xfrm>
            <a:off x="548640" y="2423160"/>
            <a:ext cx="3611880" cy="1417320"/>
          </a:xfrm>
          <a:prstGeom prst="roundRect">
            <a:avLst>
              <a:gd name="adj" fmla="val 4516"/>
            </a:avLst>
          </a:prstGeom>
          <a:solidFill>
            <a:srgbClr val="EAF1F8"/>
          </a:solidFill>
          <a:ln/>
        </p:spPr>
        <p:txBody>
          <a:bodyPr/>
          <a:lstStyle/>
          <a:p>
            <a:endParaRPr lang="en-IN"/>
          </a:p>
        </p:txBody>
      </p:sp>
      <p:sp>
        <p:nvSpPr>
          <p:cNvPr id="7" name="Shape 5"/>
          <p:cNvSpPr/>
          <p:nvPr/>
        </p:nvSpPr>
        <p:spPr>
          <a:xfrm>
            <a:off x="731520" y="2606040"/>
            <a:ext cx="310896" cy="310896"/>
          </a:xfrm>
          <a:prstGeom prst="ellipse">
            <a:avLst/>
          </a:prstGeom>
          <a:solidFill>
            <a:srgbClr val="0B2E4F"/>
          </a:solidFill>
          <a:ln/>
        </p:spPr>
        <p:txBody>
          <a:bodyPr/>
          <a:lstStyle/>
          <a:p>
            <a:endParaRPr lang="en-IN"/>
          </a:p>
        </p:txBody>
      </p:sp>
      <p:sp>
        <p:nvSpPr>
          <p:cNvPr id="8" name="Text 6"/>
          <p:cNvSpPr/>
          <p:nvPr/>
        </p:nvSpPr>
        <p:spPr>
          <a:xfrm>
            <a:off x="731520" y="2606040"/>
            <a:ext cx="310896" cy="310896"/>
          </a:xfrm>
          <a:prstGeom prst="rect">
            <a:avLst/>
          </a:prstGeom>
          <a:noFill/>
          <a:ln/>
        </p:spPr>
        <p:txBody>
          <a:bodyPr wrap="square"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1</a:t>
            </a:r>
            <a:endParaRPr lang="en-US" sz="1200" dirty="0"/>
          </a:p>
        </p:txBody>
      </p:sp>
      <p:sp>
        <p:nvSpPr>
          <p:cNvPr id="9" name="Text 7"/>
          <p:cNvSpPr/>
          <p:nvPr/>
        </p:nvSpPr>
        <p:spPr>
          <a:xfrm>
            <a:off x="731520" y="3017520"/>
            <a:ext cx="3246120" cy="731520"/>
          </a:xfrm>
          <a:prstGeom prst="rect">
            <a:avLst/>
          </a:prstGeom>
          <a:noFill/>
          <a:ln/>
        </p:spPr>
        <p:txBody>
          <a:bodyPr wrap="square" rtlCol="0" anchor="ctr"/>
          <a:lstStyle/>
          <a:p>
            <a:pPr marL="0" indent="0">
              <a:lnSpc>
                <a:spcPct val="115000"/>
              </a:lnSpc>
              <a:buNone/>
            </a:pPr>
            <a:r>
              <a:rPr lang="en-US" sz="1150" dirty="0">
                <a:solidFill>
                  <a:srgbClr val="142433"/>
                </a:solidFill>
                <a:latin typeface="Calibri" pitchFamily="34" charset="0"/>
                <a:ea typeface="Calibri" pitchFamily="34" charset="-122"/>
                <a:cs typeface="Calibri" pitchFamily="34" charset="-120"/>
              </a:rPr>
              <a:t>Understand the overall complaint and resolution status</a:t>
            </a:r>
            <a:endParaRPr lang="en-US" sz="1150" dirty="0"/>
          </a:p>
        </p:txBody>
      </p:sp>
      <p:sp>
        <p:nvSpPr>
          <p:cNvPr id="10" name="Shape 8"/>
          <p:cNvSpPr/>
          <p:nvPr/>
        </p:nvSpPr>
        <p:spPr>
          <a:xfrm>
            <a:off x="4297680" y="2423160"/>
            <a:ext cx="3611880" cy="1417320"/>
          </a:xfrm>
          <a:prstGeom prst="roundRect">
            <a:avLst>
              <a:gd name="adj" fmla="val 4516"/>
            </a:avLst>
          </a:prstGeom>
          <a:solidFill>
            <a:srgbClr val="EAF1F8"/>
          </a:solidFill>
          <a:ln/>
        </p:spPr>
        <p:txBody>
          <a:bodyPr/>
          <a:lstStyle/>
          <a:p>
            <a:endParaRPr lang="en-IN"/>
          </a:p>
        </p:txBody>
      </p:sp>
      <p:sp>
        <p:nvSpPr>
          <p:cNvPr id="11" name="Shape 9"/>
          <p:cNvSpPr/>
          <p:nvPr/>
        </p:nvSpPr>
        <p:spPr>
          <a:xfrm>
            <a:off x="4480560" y="2606040"/>
            <a:ext cx="310896" cy="310896"/>
          </a:xfrm>
          <a:prstGeom prst="ellipse">
            <a:avLst/>
          </a:prstGeom>
          <a:solidFill>
            <a:srgbClr val="0B2E4F"/>
          </a:solidFill>
          <a:ln/>
        </p:spPr>
        <p:txBody>
          <a:bodyPr/>
          <a:lstStyle/>
          <a:p>
            <a:endParaRPr lang="en-IN"/>
          </a:p>
        </p:txBody>
      </p:sp>
      <p:sp>
        <p:nvSpPr>
          <p:cNvPr id="12" name="Text 10"/>
          <p:cNvSpPr/>
          <p:nvPr/>
        </p:nvSpPr>
        <p:spPr>
          <a:xfrm>
            <a:off x="4480560" y="2606040"/>
            <a:ext cx="310896" cy="310896"/>
          </a:xfrm>
          <a:prstGeom prst="rect">
            <a:avLst/>
          </a:prstGeom>
          <a:noFill/>
          <a:ln/>
        </p:spPr>
        <p:txBody>
          <a:bodyPr wrap="square"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2</a:t>
            </a:r>
            <a:endParaRPr lang="en-US" sz="1200" dirty="0"/>
          </a:p>
        </p:txBody>
      </p:sp>
      <p:sp>
        <p:nvSpPr>
          <p:cNvPr id="13" name="Text 11"/>
          <p:cNvSpPr/>
          <p:nvPr/>
        </p:nvSpPr>
        <p:spPr>
          <a:xfrm>
            <a:off x="4480560" y="3017520"/>
            <a:ext cx="3246120" cy="731520"/>
          </a:xfrm>
          <a:prstGeom prst="rect">
            <a:avLst/>
          </a:prstGeom>
          <a:noFill/>
          <a:ln/>
        </p:spPr>
        <p:txBody>
          <a:bodyPr wrap="square" rtlCol="0" anchor="ctr"/>
          <a:lstStyle/>
          <a:p>
            <a:pPr marL="0" indent="0">
              <a:lnSpc>
                <a:spcPct val="115000"/>
              </a:lnSpc>
              <a:buNone/>
            </a:pPr>
            <a:r>
              <a:rPr lang="en-US" sz="1150" dirty="0">
                <a:solidFill>
                  <a:srgbClr val="142433"/>
                </a:solidFill>
                <a:latin typeface="Calibri" pitchFamily="34" charset="0"/>
                <a:ea typeface="Calibri" pitchFamily="34" charset="-122"/>
                <a:cs typeface="Calibri" pitchFamily="34" charset="-120"/>
              </a:rPr>
              <a:t>Identify the most frequent complaint types and channels</a:t>
            </a:r>
            <a:endParaRPr lang="en-US" sz="1150" dirty="0"/>
          </a:p>
        </p:txBody>
      </p:sp>
      <p:sp>
        <p:nvSpPr>
          <p:cNvPr id="14" name="Shape 12"/>
          <p:cNvSpPr/>
          <p:nvPr/>
        </p:nvSpPr>
        <p:spPr>
          <a:xfrm>
            <a:off x="8046720" y="2423160"/>
            <a:ext cx="3611880" cy="1417320"/>
          </a:xfrm>
          <a:prstGeom prst="roundRect">
            <a:avLst>
              <a:gd name="adj" fmla="val 4516"/>
            </a:avLst>
          </a:prstGeom>
          <a:solidFill>
            <a:srgbClr val="EAF1F8"/>
          </a:solidFill>
          <a:ln/>
        </p:spPr>
        <p:txBody>
          <a:bodyPr/>
          <a:lstStyle/>
          <a:p>
            <a:endParaRPr lang="en-IN"/>
          </a:p>
        </p:txBody>
      </p:sp>
      <p:sp>
        <p:nvSpPr>
          <p:cNvPr id="15" name="Shape 13"/>
          <p:cNvSpPr/>
          <p:nvPr/>
        </p:nvSpPr>
        <p:spPr>
          <a:xfrm>
            <a:off x="8229600" y="2606040"/>
            <a:ext cx="310896" cy="310896"/>
          </a:xfrm>
          <a:prstGeom prst="ellipse">
            <a:avLst/>
          </a:prstGeom>
          <a:solidFill>
            <a:srgbClr val="0B2E4F"/>
          </a:solidFill>
          <a:ln/>
        </p:spPr>
        <p:txBody>
          <a:bodyPr/>
          <a:lstStyle/>
          <a:p>
            <a:endParaRPr lang="en-IN"/>
          </a:p>
        </p:txBody>
      </p:sp>
      <p:sp>
        <p:nvSpPr>
          <p:cNvPr id="16" name="Text 14"/>
          <p:cNvSpPr/>
          <p:nvPr/>
        </p:nvSpPr>
        <p:spPr>
          <a:xfrm>
            <a:off x="8229600" y="2606040"/>
            <a:ext cx="310896" cy="310896"/>
          </a:xfrm>
          <a:prstGeom prst="rect">
            <a:avLst/>
          </a:prstGeom>
          <a:noFill/>
          <a:ln/>
        </p:spPr>
        <p:txBody>
          <a:bodyPr wrap="square"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3</a:t>
            </a:r>
            <a:endParaRPr lang="en-US" sz="1200" dirty="0"/>
          </a:p>
        </p:txBody>
      </p:sp>
      <p:sp>
        <p:nvSpPr>
          <p:cNvPr id="17" name="Text 15"/>
          <p:cNvSpPr/>
          <p:nvPr/>
        </p:nvSpPr>
        <p:spPr>
          <a:xfrm>
            <a:off x="8229600" y="3017520"/>
            <a:ext cx="3246120" cy="731520"/>
          </a:xfrm>
          <a:prstGeom prst="rect">
            <a:avLst/>
          </a:prstGeom>
          <a:noFill/>
          <a:ln/>
        </p:spPr>
        <p:txBody>
          <a:bodyPr wrap="square" rtlCol="0" anchor="ctr"/>
          <a:lstStyle/>
          <a:p>
            <a:pPr marL="0" indent="0">
              <a:lnSpc>
                <a:spcPct val="115000"/>
              </a:lnSpc>
              <a:buNone/>
            </a:pPr>
            <a:r>
              <a:rPr lang="en-US" sz="1150" dirty="0">
                <a:solidFill>
                  <a:srgbClr val="142433"/>
                </a:solidFill>
                <a:latin typeface="Calibri" pitchFamily="34" charset="0"/>
                <a:ea typeface="Calibri" pitchFamily="34" charset="-122"/>
                <a:cs typeface="Calibri" pitchFamily="34" charset="-120"/>
              </a:rPr>
              <a:t>Analyze customer satisfaction through ratings</a:t>
            </a:r>
            <a:endParaRPr lang="en-US" sz="1150" dirty="0"/>
          </a:p>
        </p:txBody>
      </p:sp>
      <p:sp>
        <p:nvSpPr>
          <p:cNvPr id="18" name="Shape 16"/>
          <p:cNvSpPr/>
          <p:nvPr/>
        </p:nvSpPr>
        <p:spPr>
          <a:xfrm>
            <a:off x="548640" y="4005072"/>
            <a:ext cx="3611880" cy="1417320"/>
          </a:xfrm>
          <a:prstGeom prst="roundRect">
            <a:avLst>
              <a:gd name="adj" fmla="val 4516"/>
            </a:avLst>
          </a:prstGeom>
          <a:solidFill>
            <a:srgbClr val="EAF1F8"/>
          </a:solidFill>
          <a:ln/>
        </p:spPr>
        <p:txBody>
          <a:bodyPr/>
          <a:lstStyle/>
          <a:p>
            <a:endParaRPr lang="en-IN"/>
          </a:p>
        </p:txBody>
      </p:sp>
      <p:sp>
        <p:nvSpPr>
          <p:cNvPr id="19" name="Shape 17"/>
          <p:cNvSpPr/>
          <p:nvPr/>
        </p:nvSpPr>
        <p:spPr>
          <a:xfrm>
            <a:off x="731520" y="4187952"/>
            <a:ext cx="310896" cy="310896"/>
          </a:xfrm>
          <a:prstGeom prst="ellipse">
            <a:avLst/>
          </a:prstGeom>
          <a:solidFill>
            <a:srgbClr val="0B2E4F"/>
          </a:solidFill>
          <a:ln/>
        </p:spPr>
        <p:txBody>
          <a:bodyPr/>
          <a:lstStyle/>
          <a:p>
            <a:endParaRPr lang="en-IN"/>
          </a:p>
        </p:txBody>
      </p:sp>
      <p:sp>
        <p:nvSpPr>
          <p:cNvPr id="20" name="Text 18"/>
          <p:cNvSpPr/>
          <p:nvPr/>
        </p:nvSpPr>
        <p:spPr>
          <a:xfrm>
            <a:off x="731520" y="4187952"/>
            <a:ext cx="310896" cy="310896"/>
          </a:xfrm>
          <a:prstGeom prst="rect">
            <a:avLst/>
          </a:prstGeom>
          <a:noFill/>
          <a:ln/>
        </p:spPr>
        <p:txBody>
          <a:bodyPr wrap="square"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4</a:t>
            </a:r>
            <a:endParaRPr lang="en-US" sz="1200" dirty="0"/>
          </a:p>
        </p:txBody>
      </p:sp>
      <p:sp>
        <p:nvSpPr>
          <p:cNvPr id="21" name="Text 19"/>
          <p:cNvSpPr/>
          <p:nvPr/>
        </p:nvSpPr>
        <p:spPr>
          <a:xfrm>
            <a:off x="731520" y="4599432"/>
            <a:ext cx="3246120" cy="731520"/>
          </a:xfrm>
          <a:prstGeom prst="rect">
            <a:avLst/>
          </a:prstGeom>
          <a:noFill/>
          <a:ln/>
        </p:spPr>
        <p:txBody>
          <a:bodyPr wrap="square" rtlCol="0" anchor="ctr"/>
          <a:lstStyle/>
          <a:p>
            <a:pPr marL="0" indent="0">
              <a:lnSpc>
                <a:spcPct val="115000"/>
              </a:lnSpc>
              <a:buNone/>
            </a:pPr>
            <a:r>
              <a:rPr lang="en-US" sz="1150" dirty="0">
                <a:solidFill>
                  <a:srgbClr val="142433"/>
                </a:solidFill>
                <a:latin typeface="Calibri" pitchFamily="34" charset="0"/>
                <a:ea typeface="Calibri" pitchFamily="34" charset="-122"/>
                <a:cs typeface="Calibri" pitchFamily="34" charset="-120"/>
              </a:rPr>
              <a:t>Analyze complaint trends over time</a:t>
            </a:r>
            <a:endParaRPr lang="en-US" sz="1150" dirty="0"/>
          </a:p>
        </p:txBody>
      </p:sp>
      <p:sp>
        <p:nvSpPr>
          <p:cNvPr id="22" name="Shape 20"/>
          <p:cNvSpPr/>
          <p:nvPr/>
        </p:nvSpPr>
        <p:spPr>
          <a:xfrm>
            <a:off x="4297680" y="4005072"/>
            <a:ext cx="3611880" cy="1417320"/>
          </a:xfrm>
          <a:prstGeom prst="roundRect">
            <a:avLst>
              <a:gd name="adj" fmla="val 4516"/>
            </a:avLst>
          </a:prstGeom>
          <a:solidFill>
            <a:srgbClr val="EAF1F8"/>
          </a:solidFill>
          <a:ln/>
        </p:spPr>
        <p:txBody>
          <a:bodyPr/>
          <a:lstStyle/>
          <a:p>
            <a:endParaRPr lang="en-IN"/>
          </a:p>
        </p:txBody>
      </p:sp>
      <p:sp>
        <p:nvSpPr>
          <p:cNvPr id="23" name="Shape 21"/>
          <p:cNvSpPr/>
          <p:nvPr/>
        </p:nvSpPr>
        <p:spPr>
          <a:xfrm>
            <a:off x="4480560" y="4187952"/>
            <a:ext cx="310896" cy="310896"/>
          </a:xfrm>
          <a:prstGeom prst="ellipse">
            <a:avLst/>
          </a:prstGeom>
          <a:solidFill>
            <a:srgbClr val="0B2E4F"/>
          </a:solidFill>
          <a:ln/>
        </p:spPr>
        <p:txBody>
          <a:bodyPr/>
          <a:lstStyle/>
          <a:p>
            <a:endParaRPr lang="en-IN"/>
          </a:p>
        </p:txBody>
      </p:sp>
      <p:sp>
        <p:nvSpPr>
          <p:cNvPr id="24" name="Text 22"/>
          <p:cNvSpPr/>
          <p:nvPr/>
        </p:nvSpPr>
        <p:spPr>
          <a:xfrm>
            <a:off x="4480560" y="4187952"/>
            <a:ext cx="310896" cy="310896"/>
          </a:xfrm>
          <a:prstGeom prst="rect">
            <a:avLst/>
          </a:prstGeom>
          <a:noFill/>
          <a:ln/>
        </p:spPr>
        <p:txBody>
          <a:bodyPr wrap="square"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5</a:t>
            </a:r>
            <a:endParaRPr lang="en-US" sz="1200" dirty="0"/>
          </a:p>
        </p:txBody>
      </p:sp>
      <p:sp>
        <p:nvSpPr>
          <p:cNvPr id="25" name="Text 23"/>
          <p:cNvSpPr/>
          <p:nvPr/>
        </p:nvSpPr>
        <p:spPr>
          <a:xfrm>
            <a:off x="4480560" y="4599432"/>
            <a:ext cx="3246120" cy="731520"/>
          </a:xfrm>
          <a:prstGeom prst="rect">
            <a:avLst/>
          </a:prstGeom>
          <a:noFill/>
          <a:ln/>
        </p:spPr>
        <p:txBody>
          <a:bodyPr wrap="square" rtlCol="0" anchor="ctr"/>
          <a:lstStyle/>
          <a:p>
            <a:pPr marL="0" indent="0">
              <a:lnSpc>
                <a:spcPct val="115000"/>
              </a:lnSpc>
              <a:buNone/>
            </a:pPr>
            <a:r>
              <a:rPr lang="en-US" sz="1150" dirty="0">
                <a:solidFill>
                  <a:srgbClr val="142433"/>
                </a:solidFill>
                <a:latin typeface="Calibri" pitchFamily="34" charset="0"/>
                <a:ea typeface="Calibri" pitchFamily="34" charset="-122"/>
                <a:cs typeface="Calibri" pitchFamily="34" charset="-120"/>
              </a:rPr>
              <a:t>Identify complaint categories with longer resolution times</a:t>
            </a:r>
            <a:endParaRPr lang="en-US" sz="1150" dirty="0"/>
          </a:p>
        </p:txBody>
      </p:sp>
      <p:sp>
        <p:nvSpPr>
          <p:cNvPr id="26" name="Shape 24"/>
          <p:cNvSpPr/>
          <p:nvPr/>
        </p:nvSpPr>
        <p:spPr>
          <a:xfrm>
            <a:off x="8046720" y="4005072"/>
            <a:ext cx="3611880" cy="1417320"/>
          </a:xfrm>
          <a:prstGeom prst="roundRect">
            <a:avLst>
              <a:gd name="adj" fmla="val 4516"/>
            </a:avLst>
          </a:prstGeom>
          <a:solidFill>
            <a:srgbClr val="EAF1F8"/>
          </a:solidFill>
          <a:ln/>
        </p:spPr>
        <p:txBody>
          <a:bodyPr/>
          <a:lstStyle/>
          <a:p>
            <a:endParaRPr lang="en-IN"/>
          </a:p>
        </p:txBody>
      </p:sp>
      <p:sp>
        <p:nvSpPr>
          <p:cNvPr id="27" name="Shape 25"/>
          <p:cNvSpPr/>
          <p:nvPr/>
        </p:nvSpPr>
        <p:spPr>
          <a:xfrm>
            <a:off x="8229600" y="4187952"/>
            <a:ext cx="310896" cy="310896"/>
          </a:xfrm>
          <a:prstGeom prst="ellipse">
            <a:avLst/>
          </a:prstGeom>
          <a:solidFill>
            <a:srgbClr val="0B2E4F"/>
          </a:solidFill>
          <a:ln/>
        </p:spPr>
        <p:txBody>
          <a:bodyPr/>
          <a:lstStyle/>
          <a:p>
            <a:endParaRPr lang="en-IN"/>
          </a:p>
        </p:txBody>
      </p:sp>
      <p:sp>
        <p:nvSpPr>
          <p:cNvPr id="28" name="Text 26"/>
          <p:cNvSpPr/>
          <p:nvPr/>
        </p:nvSpPr>
        <p:spPr>
          <a:xfrm>
            <a:off x="8229600" y="4187952"/>
            <a:ext cx="310896" cy="310896"/>
          </a:xfrm>
          <a:prstGeom prst="rect">
            <a:avLst/>
          </a:prstGeom>
          <a:noFill/>
          <a:ln/>
        </p:spPr>
        <p:txBody>
          <a:bodyPr wrap="square"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6</a:t>
            </a:r>
            <a:endParaRPr lang="en-US" sz="1200" dirty="0"/>
          </a:p>
        </p:txBody>
      </p:sp>
      <p:sp>
        <p:nvSpPr>
          <p:cNvPr id="29" name="Text 27"/>
          <p:cNvSpPr/>
          <p:nvPr/>
        </p:nvSpPr>
        <p:spPr>
          <a:xfrm>
            <a:off x="8229600" y="4599432"/>
            <a:ext cx="3246120" cy="731520"/>
          </a:xfrm>
          <a:prstGeom prst="rect">
            <a:avLst/>
          </a:prstGeom>
          <a:noFill/>
          <a:ln/>
        </p:spPr>
        <p:txBody>
          <a:bodyPr wrap="square" rtlCol="0" anchor="ctr"/>
          <a:lstStyle/>
          <a:p>
            <a:pPr marL="0" indent="0">
              <a:lnSpc>
                <a:spcPct val="115000"/>
              </a:lnSpc>
              <a:buNone/>
            </a:pPr>
            <a:r>
              <a:rPr lang="en-US" sz="1150" dirty="0">
                <a:solidFill>
                  <a:srgbClr val="142433"/>
                </a:solidFill>
                <a:latin typeface="Calibri" pitchFamily="34" charset="0"/>
                <a:ea typeface="Calibri" pitchFamily="34" charset="-122"/>
                <a:cs typeface="Calibri" pitchFamily="34" charset="-120"/>
              </a:rPr>
              <a:t>Build an interactive dashboard for dynamic analysis</a:t>
            </a:r>
            <a:endParaRPr lang="en-US" sz="1150" dirty="0"/>
          </a:p>
        </p:txBody>
      </p:sp>
      <p:sp>
        <p:nvSpPr>
          <p:cNvPr id="31" name="Text 28"/>
          <p:cNvSpPr/>
          <p:nvPr/>
        </p:nvSpPr>
        <p:spPr>
          <a:xfrm>
            <a:off x="457200" y="6473952"/>
            <a:ext cx="7315200" cy="274320"/>
          </a:xfrm>
          <a:prstGeom prst="rect">
            <a:avLst/>
          </a:prstGeom>
          <a:noFill/>
          <a:ln/>
        </p:spPr>
        <p:txBody>
          <a:bodyPr wrap="square" rtlCol="0" anchor="ctr"/>
          <a:lstStyle/>
          <a:p>
            <a:pPr marL="0" indent="0">
              <a:buNone/>
            </a:pPr>
            <a:r>
              <a:rPr lang="en-US" sz="900" dirty="0">
                <a:solidFill>
                  <a:srgbClr val="5B7185"/>
                </a:solidFill>
                <a:latin typeface="Calibri" pitchFamily="34" charset="0"/>
                <a:ea typeface="Calibri" pitchFamily="34" charset="-122"/>
                <a:cs typeface="Calibri" pitchFamily="34" charset="-120"/>
              </a:rPr>
              <a:t>Banking Customer Satisfaction Dashboard</a:t>
            </a:r>
            <a:endParaRPr lang="en-US" sz="900" dirty="0"/>
          </a:p>
        </p:txBody>
      </p:sp>
      <p:sp>
        <p:nvSpPr>
          <p:cNvPr id="32" name="Text 29"/>
          <p:cNvSpPr/>
          <p:nvPr/>
        </p:nvSpPr>
        <p:spPr>
          <a:xfrm>
            <a:off x="11274552" y="6473952"/>
            <a:ext cx="457200" cy="274320"/>
          </a:xfrm>
          <a:prstGeom prst="rect">
            <a:avLst/>
          </a:prstGeom>
          <a:noFill/>
          <a:ln/>
        </p:spPr>
        <p:txBody>
          <a:bodyPr wrap="square" rtlCol="0" anchor="ctr"/>
          <a:lstStyle/>
          <a:p>
            <a:pPr marL="0" indent="0" algn="r">
              <a:buNone/>
            </a:pPr>
            <a:r>
              <a:rPr lang="en-US" sz="900" dirty="0">
                <a:solidFill>
                  <a:srgbClr val="5B7185"/>
                </a:solidFill>
                <a:latin typeface="Calibri" pitchFamily="34" charset="0"/>
                <a:ea typeface="Calibri" pitchFamily="34" charset="-122"/>
                <a:cs typeface="Calibri" pitchFamily="34" charset="-120"/>
              </a:rPr>
              <a:t>3</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164592"/>
            <a:ext cx="11091672" cy="274320"/>
          </a:xfrm>
          <a:prstGeom prst="rect">
            <a:avLst/>
          </a:prstGeom>
          <a:noFill/>
          <a:ln/>
        </p:spPr>
        <p:txBody>
          <a:bodyPr wrap="square" rtlCol="0" anchor="ctr"/>
          <a:lstStyle/>
          <a:p>
            <a:pPr marL="0" indent="0">
              <a:buNone/>
            </a:pPr>
            <a:r>
              <a:rPr lang="en-US" sz="1200" b="1" kern="0" spc="200" dirty="0">
                <a:solidFill>
                  <a:srgbClr val="1B7A9E"/>
                </a:solidFill>
                <a:latin typeface="Calibri" pitchFamily="34" charset="0"/>
                <a:ea typeface="Calibri" pitchFamily="34" charset="-122"/>
                <a:cs typeface="Calibri" pitchFamily="34" charset="-120"/>
              </a:rPr>
              <a:t>DATA PREPARATION &amp; METHODOLOGY</a:t>
            </a:r>
            <a:endParaRPr lang="en-US" sz="1200" dirty="0"/>
          </a:p>
        </p:txBody>
      </p:sp>
      <p:sp>
        <p:nvSpPr>
          <p:cNvPr id="3" name="Text 1"/>
          <p:cNvSpPr/>
          <p:nvPr/>
        </p:nvSpPr>
        <p:spPr>
          <a:xfrm>
            <a:off x="548640" y="411480"/>
            <a:ext cx="11091672" cy="731520"/>
          </a:xfrm>
          <a:prstGeom prst="rect">
            <a:avLst/>
          </a:prstGeom>
          <a:noFill/>
          <a:ln/>
        </p:spPr>
        <p:txBody>
          <a:bodyPr wrap="square" rtlCol="0" anchor="ctr"/>
          <a:lstStyle/>
          <a:p>
            <a:pPr marL="0" indent="0">
              <a:buNone/>
            </a:pPr>
            <a:r>
              <a:rPr lang="en-US" sz="2700" b="1" dirty="0">
                <a:solidFill>
                  <a:srgbClr val="142433"/>
                </a:solidFill>
                <a:latin typeface="Cambria" pitchFamily="34" charset="0"/>
                <a:ea typeface="Cambria" pitchFamily="34" charset="-122"/>
                <a:cs typeface="Cambria" pitchFamily="34" charset="-120"/>
              </a:rPr>
              <a:t>From Raw Data to Interactive Dashboard</a:t>
            </a:r>
            <a:endParaRPr lang="en-US" sz="2700" dirty="0"/>
          </a:p>
        </p:txBody>
      </p:sp>
      <p:sp>
        <p:nvSpPr>
          <p:cNvPr id="4" name="Shape 2"/>
          <p:cNvSpPr/>
          <p:nvPr/>
        </p:nvSpPr>
        <p:spPr>
          <a:xfrm>
            <a:off x="502920" y="1600200"/>
            <a:ext cx="1170432" cy="1188720"/>
          </a:xfrm>
          <a:prstGeom prst="roundRect">
            <a:avLst>
              <a:gd name="adj" fmla="val 4688"/>
            </a:avLst>
          </a:prstGeom>
          <a:solidFill>
            <a:srgbClr val="0B2E4F"/>
          </a:solidFill>
          <a:ln/>
        </p:spPr>
        <p:txBody>
          <a:bodyPr/>
          <a:lstStyle/>
          <a:p>
            <a:endParaRPr lang="en-IN"/>
          </a:p>
        </p:txBody>
      </p:sp>
      <p:sp>
        <p:nvSpPr>
          <p:cNvPr id="5" name="Text 3"/>
          <p:cNvSpPr/>
          <p:nvPr/>
        </p:nvSpPr>
        <p:spPr>
          <a:xfrm>
            <a:off x="557784" y="1709928"/>
            <a:ext cx="1060704" cy="969264"/>
          </a:xfrm>
          <a:prstGeom prst="rect">
            <a:avLst/>
          </a:prstGeom>
          <a:noFill/>
          <a:ln/>
        </p:spPr>
        <p:txBody>
          <a:bodyPr wrap="square" rtlCol="0" anchor="ctr"/>
          <a:lstStyle/>
          <a:p>
            <a:pPr marL="0" indent="0" algn="ctr">
              <a:lnSpc>
                <a:spcPct val="105000"/>
              </a:lnSpc>
              <a:buNone/>
            </a:pPr>
            <a:r>
              <a:rPr lang="en-US" sz="950" b="1" dirty="0">
                <a:solidFill>
                  <a:srgbClr val="FFFFFF"/>
                </a:solidFill>
                <a:latin typeface="Calibri" pitchFamily="34" charset="0"/>
                <a:ea typeface="Calibri" pitchFamily="34" charset="-122"/>
                <a:cs typeface="Calibri" pitchFamily="34" charset="-120"/>
              </a:rPr>
              <a:t>Raw</a:t>
            </a:r>
            <a:endParaRPr lang="en-US" sz="950" dirty="0"/>
          </a:p>
          <a:p>
            <a:pPr marL="0" indent="0" algn="ctr">
              <a:lnSpc>
                <a:spcPct val="105000"/>
              </a:lnSpc>
              <a:buNone/>
            </a:pPr>
            <a:r>
              <a:rPr lang="en-US" sz="950" b="1" dirty="0">
                <a:solidFill>
                  <a:srgbClr val="FFFFFF"/>
                </a:solidFill>
                <a:latin typeface="Calibri" pitchFamily="34" charset="0"/>
                <a:ea typeface="Calibri" pitchFamily="34" charset="-122"/>
                <a:cs typeface="Calibri" pitchFamily="34" charset="-120"/>
              </a:rPr>
              <a:t>Data</a:t>
            </a:r>
            <a:endParaRPr lang="en-US" sz="950" dirty="0"/>
          </a:p>
        </p:txBody>
      </p:sp>
      <p:sp>
        <p:nvSpPr>
          <p:cNvPr id="6" name="Shape 4"/>
          <p:cNvSpPr/>
          <p:nvPr/>
        </p:nvSpPr>
        <p:spPr>
          <a:xfrm>
            <a:off x="1677924" y="2130552"/>
            <a:ext cx="82296" cy="128016"/>
          </a:xfrm>
          <a:prstGeom prst="rightArrow">
            <a:avLst/>
          </a:prstGeom>
          <a:solidFill>
            <a:srgbClr val="5B7185"/>
          </a:solidFill>
          <a:ln/>
        </p:spPr>
        <p:txBody>
          <a:bodyPr/>
          <a:lstStyle/>
          <a:p>
            <a:endParaRPr lang="en-IN"/>
          </a:p>
        </p:txBody>
      </p:sp>
      <p:sp>
        <p:nvSpPr>
          <p:cNvPr id="7" name="Shape 5"/>
          <p:cNvSpPr/>
          <p:nvPr/>
        </p:nvSpPr>
        <p:spPr>
          <a:xfrm>
            <a:off x="1755648" y="1600200"/>
            <a:ext cx="1170432" cy="1188720"/>
          </a:xfrm>
          <a:prstGeom prst="roundRect">
            <a:avLst>
              <a:gd name="adj" fmla="val 4688"/>
            </a:avLst>
          </a:prstGeom>
          <a:solidFill>
            <a:srgbClr val="0B2E4F"/>
          </a:solidFill>
          <a:ln/>
        </p:spPr>
        <p:txBody>
          <a:bodyPr/>
          <a:lstStyle/>
          <a:p>
            <a:endParaRPr lang="en-IN"/>
          </a:p>
        </p:txBody>
      </p:sp>
      <p:sp>
        <p:nvSpPr>
          <p:cNvPr id="8" name="Text 6"/>
          <p:cNvSpPr/>
          <p:nvPr/>
        </p:nvSpPr>
        <p:spPr>
          <a:xfrm>
            <a:off x="1810512" y="1709928"/>
            <a:ext cx="1060704" cy="969264"/>
          </a:xfrm>
          <a:prstGeom prst="rect">
            <a:avLst/>
          </a:prstGeom>
          <a:noFill/>
          <a:ln/>
        </p:spPr>
        <p:txBody>
          <a:bodyPr wrap="square" rtlCol="0" anchor="ctr"/>
          <a:lstStyle/>
          <a:p>
            <a:pPr marL="0" indent="0" algn="ctr">
              <a:lnSpc>
                <a:spcPct val="105000"/>
              </a:lnSpc>
              <a:buNone/>
            </a:pPr>
            <a:r>
              <a:rPr lang="en-US" sz="950" b="1" dirty="0">
                <a:solidFill>
                  <a:srgbClr val="FFFFFF"/>
                </a:solidFill>
                <a:latin typeface="Calibri" pitchFamily="34" charset="0"/>
                <a:ea typeface="Calibri" pitchFamily="34" charset="-122"/>
                <a:cs typeface="Calibri" pitchFamily="34" charset="-120"/>
              </a:rPr>
              <a:t>Validation &amp;</a:t>
            </a:r>
            <a:endParaRPr lang="en-US" sz="950" dirty="0"/>
          </a:p>
          <a:p>
            <a:pPr marL="0" indent="0" algn="ctr">
              <a:lnSpc>
                <a:spcPct val="105000"/>
              </a:lnSpc>
              <a:buNone/>
            </a:pPr>
            <a:r>
              <a:rPr lang="en-US" sz="950" b="1" dirty="0">
                <a:solidFill>
                  <a:srgbClr val="FFFFFF"/>
                </a:solidFill>
                <a:latin typeface="Calibri" pitchFamily="34" charset="0"/>
                <a:ea typeface="Calibri" pitchFamily="34" charset="-122"/>
                <a:cs typeface="Calibri" pitchFamily="34" charset="-120"/>
              </a:rPr>
              <a:t>Cleaning</a:t>
            </a:r>
            <a:endParaRPr lang="en-US" sz="950" dirty="0"/>
          </a:p>
        </p:txBody>
      </p:sp>
      <p:sp>
        <p:nvSpPr>
          <p:cNvPr id="9" name="Shape 7"/>
          <p:cNvSpPr/>
          <p:nvPr/>
        </p:nvSpPr>
        <p:spPr>
          <a:xfrm>
            <a:off x="2930652" y="2130552"/>
            <a:ext cx="82296" cy="128016"/>
          </a:xfrm>
          <a:prstGeom prst="rightArrow">
            <a:avLst/>
          </a:prstGeom>
          <a:solidFill>
            <a:srgbClr val="5B7185"/>
          </a:solidFill>
          <a:ln/>
        </p:spPr>
        <p:txBody>
          <a:bodyPr/>
          <a:lstStyle/>
          <a:p>
            <a:endParaRPr lang="en-IN"/>
          </a:p>
        </p:txBody>
      </p:sp>
      <p:sp>
        <p:nvSpPr>
          <p:cNvPr id="10" name="Shape 8"/>
          <p:cNvSpPr/>
          <p:nvPr/>
        </p:nvSpPr>
        <p:spPr>
          <a:xfrm>
            <a:off x="3008376" y="1600200"/>
            <a:ext cx="1170432" cy="1188720"/>
          </a:xfrm>
          <a:prstGeom prst="roundRect">
            <a:avLst>
              <a:gd name="adj" fmla="val 4688"/>
            </a:avLst>
          </a:prstGeom>
          <a:solidFill>
            <a:srgbClr val="0B2E4F"/>
          </a:solidFill>
          <a:ln/>
        </p:spPr>
        <p:txBody>
          <a:bodyPr/>
          <a:lstStyle/>
          <a:p>
            <a:endParaRPr lang="en-IN"/>
          </a:p>
        </p:txBody>
      </p:sp>
      <p:sp>
        <p:nvSpPr>
          <p:cNvPr id="11" name="Text 9"/>
          <p:cNvSpPr/>
          <p:nvPr/>
        </p:nvSpPr>
        <p:spPr>
          <a:xfrm>
            <a:off x="3063240" y="1709928"/>
            <a:ext cx="1060704" cy="969264"/>
          </a:xfrm>
          <a:prstGeom prst="rect">
            <a:avLst/>
          </a:prstGeom>
          <a:noFill/>
          <a:ln/>
        </p:spPr>
        <p:txBody>
          <a:bodyPr wrap="square" rtlCol="0" anchor="ctr"/>
          <a:lstStyle/>
          <a:p>
            <a:pPr marL="0" indent="0" algn="ctr">
              <a:lnSpc>
                <a:spcPct val="105000"/>
              </a:lnSpc>
              <a:buNone/>
            </a:pPr>
            <a:r>
              <a:rPr lang="en-US" sz="950" b="1" dirty="0">
                <a:solidFill>
                  <a:srgbClr val="FFFFFF"/>
                </a:solidFill>
                <a:latin typeface="Calibri" pitchFamily="34" charset="0"/>
                <a:ea typeface="Calibri" pitchFamily="34" charset="-122"/>
                <a:cs typeface="Calibri" pitchFamily="34" charset="-120"/>
              </a:rPr>
              <a:t>Calculated</a:t>
            </a:r>
            <a:endParaRPr lang="en-US" sz="950" dirty="0"/>
          </a:p>
          <a:p>
            <a:pPr marL="0" indent="0" algn="ctr">
              <a:lnSpc>
                <a:spcPct val="105000"/>
              </a:lnSpc>
              <a:buNone/>
            </a:pPr>
            <a:r>
              <a:rPr lang="en-US" sz="950" b="1" dirty="0">
                <a:solidFill>
                  <a:srgbClr val="FFFFFF"/>
                </a:solidFill>
                <a:latin typeface="Calibri" pitchFamily="34" charset="0"/>
                <a:ea typeface="Calibri" pitchFamily="34" charset="-122"/>
                <a:cs typeface="Calibri" pitchFamily="34" charset="-120"/>
              </a:rPr>
              <a:t>Fields</a:t>
            </a:r>
            <a:endParaRPr lang="en-US" sz="950" dirty="0"/>
          </a:p>
        </p:txBody>
      </p:sp>
      <p:sp>
        <p:nvSpPr>
          <p:cNvPr id="12" name="Shape 10"/>
          <p:cNvSpPr/>
          <p:nvPr/>
        </p:nvSpPr>
        <p:spPr>
          <a:xfrm>
            <a:off x="4183380" y="2130552"/>
            <a:ext cx="82296" cy="128016"/>
          </a:xfrm>
          <a:prstGeom prst="rightArrow">
            <a:avLst/>
          </a:prstGeom>
          <a:solidFill>
            <a:srgbClr val="5B7185"/>
          </a:solidFill>
          <a:ln/>
        </p:spPr>
        <p:txBody>
          <a:bodyPr/>
          <a:lstStyle/>
          <a:p>
            <a:endParaRPr lang="en-IN"/>
          </a:p>
        </p:txBody>
      </p:sp>
      <p:sp>
        <p:nvSpPr>
          <p:cNvPr id="13" name="Shape 11"/>
          <p:cNvSpPr/>
          <p:nvPr/>
        </p:nvSpPr>
        <p:spPr>
          <a:xfrm>
            <a:off x="4261104" y="1600200"/>
            <a:ext cx="1170432" cy="1188720"/>
          </a:xfrm>
          <a:prstGeom prst="roundRect">
            <a:avLst>
              <a:gd name="adj" fmla="val 4688"/>
            </a:avLst>
          </a:prstGeom>
          <a:solidFill>
            <a:srgbClr val="0B2E4F"/>
          </a:solidFill>
          <a:ln/>
        </p:spPr>
        <p:txBody>
          <a:bodyPr/>
          <a:lstStyle/>
          <a:p>
            <a:endParaRPr lang="en-IN"/>
          </a:p>
        </p:txBody>
      </p:sp>
      <p:sp>
        <p:nvSpPr>
          <p:cNvPr id="14" name="Text 12"/>
          <p:cNvSpPr/>
          <p:nvPr/>
        </p:nvSpPr>
        <p:spPr>
          <a:xfrm>
            <a:off x="4315968" y="1709928"/>
            <a:ext cx="1060704" cy="969264"/>
          </a:xfrm>
          <a:prstGeom prst="rect">
            <a:avLst/>
          </a:prstGeom>
          <a:noFill/>
          <a:ln/>
        </p:spPr>
        <p:txBody>
          <a:bodyPr wrap="square" rtlCol="0" anchor="ctr"/>
          <a:lstStyle/>
          <a:p>
            <a:pPr marL="0" indent="0" algn="ctr">
              <a:lnSpc>
                <a:spcPct val="105000"/>
              </a:lnSpc>
              <a:buNone/>
            </a:pPr>
            <a:r>
              <a:rPr lang="en-US" sz="950" b="1" dirty="0">
                <a:solidFill>
                  <a:srgbClr val="FFFFFF"/>
                </a:solidFill>
                <a:latin typeface="Calibri" pitchFamily="34" charset="0"/>
                <a:ea typeface="Calibri" pitchFamily="34" charset="-122"/>
                <a:cs typeface="Calibri" pitchFamily="34" charset="-120"/>
              </a:rPr>
              <a:t>Excel</a:t>
            </a:r>
            <a:endParaRPr lang="en-US" sz="950" dirty="0"/>
          </a:p>
          <a:p>
            <a:pPr marL="0" indent="0" algn="ctr">
              <a:lnSpc>
                <a:spcPct val="105000"/>
              </a:lnSpc>
              <a:buNone/>
            </a:pPr>
            <a:r>
              <a:rPr lang="en-US" sz="950" b="1" dirty="0">
                <a:solidFill>
                  <a:srgbClr val="FFFFFF"/>
                </a:solidFill>
                <a:latin typeface="Calibri" pitchFamily="34" charset="0"/>
                <a:ea typeface="Calibri" pitchFamily="34" charset="-122"/>
                <a:cs typeface="Calibri" pitchFamily="34" charset="-120"/>
              </a:rPr>
              <a:t>Table</a:t>
            </a:r>
            <a:endParaRPr lang="en-US" sz="950" dirty="0"/>
          </a:p>
        </p:txBody>
      </p:sp>
      <p:sp>
        <p:nvSpPr>
          <p:cNvPr id="15" name="Shape 13"/>
          <p:cNvSpPr/>
          <p:nvPr/>
        </p:nvSpPr>
        <p:spPr>
          <a:xfrm>
            <a:off x="5436108" y="2130552"/>
            <a:ext cx="82296" cy="128016"/>
          </a:xfrm>
          <a:prstGeom prst="rightArrow">
            <a:avLst/>
          </a:prstGeom>
          <a:solidFill>
            <a:srgbClr val="5B7185"/>
          </a:solidFill>
          <a:ln/>
        </p:spPr>
        <p:txBody>
          <a:bodyPr/>
          <a:lstStyle/>
          <a:p>
            <a:endParaRPr lang="en-IN"/>
          </a:p>
        </p:txBody>
      </p:sp>
      <p:sp>
        <p:nvSpPr>
          <p:cNvPr id="16" name="Shape 14"/>
          <p:cNvSpPr/>
          <p:nvPr/>
        </p:nvSpPr>
        <p:spPr>
          <a:xfrm>
            <a:off x="5513832" y="1600200"/>
            <a:ext cx="1170432" cy="1188720"/>
          </a:xfrm>
          <a:prstGeom prst="roundRect">
            <a:avLst>
              <a:gd name="adj" fmla="val 4688"/>
            </a:avLst>
          </a:prstGeom>
          <a:solidFill>
            <a:srgbClr val="0B2E4F"/>
          </a:solidFill>
          <a:ln/>
        </p:spPr>
        <p:txBody>
          <a:bodyPr/>
          <a:lstStyle/>
          <a:p>
            <a:endParaRPr lang="en-IN"/>
          </a:p>
        </p:txBody>
      </p:sp>
      <p:sp>
        <p:nvSpPr>
          <p:cNvPr id="17" name="Text 15"/>
          <p:cNvSpPr/>
          <p:nvPr/>
        </p:nvSpPr>
        <p:spPr>
          <a:xfrm>
            <a:off x="5568696" y="1709928"/>
            <a:ext cx="1060704" cy="969264"/>
          </a:xfrm>
          <a:prstGeom prst="rect">
            <a:avLst/>
          </a:prstGeom>
          <a:noFill/>
          <a:ln/>
        </p:spPr>
        <p:txBody>
          <a:bodyPr wrap="square" rtlCol="0" anchor="ctr"/>
          <a:lstStyle/>
          <a:p>
            <a:pPr marL="0" indent="0" algn="ctr">
              <a:lnSpc>
                <a:spcPct val="105000"/>
              </a:lnSpc>
              <a:buNone/>
            </a:pPr>
            <a:r>
              <a:rPr lang="en-US" sz="950" b="1" dirty="0">
                <a:solidFill>
                  <a:srgbClr val="FFFFFF"/>
                </a:solidFill>
                <a:latin typeface="Calibri" pitchFamily="34" charset="0"/>
                <a:ea typeface="Calibri" pitchFamily="34" charset="-122"/>
                <a:cs typeface="Calibri" pitchFamily="34" charset="-120"/>
              </a:rPr>
              <a:t>Pivot</a:t>
            </a:r>
            <a:endParaRPr lang="en-US" sz="950" dirty="0"/>
          </a:p>
          <a:p>
            <a:pPr marL="0" indent="0" algn="ctr">
              <a:lnSpc>
                <a:spcPct val="105000"/>
              </a:lnSpc>
              <a:buNone/>
            </a:pPr>
            <a:r>
              <a:rPr lang="en-US" sz="950" b="1" dirty="0">
                <a:solidFill>
                  <a:srgbClr val="FFFFFF"/>
                </a:solidFill>
                <a:latin typeface="Calibri" pitchFamily="34" charset="0"/>
                <a:ea typeface="Calibri" pitchFamily="34" charset="-122"/>
                <a:cs typeface="Calibri" pitchFamily="34" charset="-120"/>
              </a:rPr>
              <a:t>Tables</a:t>
            </a:r>
            <a:endParaRPr lang="en-US" sz="950" dirty="0"/>
          </a:p>
        </p:txBody>
      </p:sp>
      <p:sp>
        <p:nvSpPr>
          <p:cNvPr id="18" name="Shape 16"/>
          <p:cNvSpPr/>
          <p:nvPr/>
        </p:nvSpPr>
        <p:spPr>
          <a:xfrm>
            <a:off x="6688836" y="2130552"/>
            <a:ext cx="82296" cy="128016"/>
          </a:xfrm>
          <a:prstGeom prst="rightArrow">
            <a:avLst/>
          </a:prstGeom>
          <a:solidFill>
            <a:srgbClr val="5B7185"/>
          </a:solidFill>
          <a:ln/>
        </p:spPr>
        <p:txBody>
          <a:bodyPr/>
          <a:lstStyle/>
          <a:p>
            <a:endParaRPr lang="en-IN"/>
          </a:p>
        </p:txBody>
      </p:sp>
      <p:sp>
        <p:nvSpPr>
          <p:cNvPr id="19" name="Shape 17"/>
          <p:cNvSpPr/>
          <p:nvPr/>
        </p:nvSpPr>
        <p:spPr>
          <a:xfrm>
            <a:off x="6766560" y="1600200"/>
            <a:ext cx="1170432" cy="1188720"/>
          </a:xfrm>
          <a:prstGeom prst="roundRect">
            <a:avLst>
              <a:gd name="adj" fmla="val 4688"/>
            </a:avLst>
          </a:prstGeom>
          <a:solidFill>
            <a:srgbClr val="0B2E4F"/>
          </a:solidFill>
          <a:ln/>
        </p:spPr>
        <p:txBody>
          <a:bodyPr/>
          <a:lstStyle/>
          <a:p>
            <a:endParaRPr lang="en-IN"/>
          </a:p>
        </p:txBody>
      </p:sp>
      <p:sp>
        <p:nvSpPr>
          <p:cNvPr id="20" name="Text 18"/>
          <p:cNvSpPr/>
          <p:nvPr/>
        </p:nvSpPr>
        <p:spPr>
          <a:xfrm>
            <a:off x="6821424" y="1709928"/>
            <a:ext cx="1060704" cy="969264"/>
          </a:xfrm>
          <a:prstGeom prst="rect">
            <a:avLst/>
          </a:prstGeom>
          <a:noFill/>
          <a:ln/>
        </p:spPr>
        <p:txBody>
          <a:bodyPr wrap="square" rtlCol="0" anchor="ctr"/>
          <a:lstStyle/>
          <a:p>
            <a:pPr marL="0" indent="0" algn="ctr">
              <a:lnSpc>
                <a:spcPct val="105000"/>
              </a:lnSpc>
              <a:buNone/>
            </a:pPr>
            <a:r>
              <a:rPr lang="en-US" sz="950" b="1" dirty="0">
                <a:solidFill>
                  <a:srgbClr val="FFFFFF"/>
                </a:solidFill>
                <a:latin typeface="Calibri" pitchFamily="34" charset="0"/>
                <a:ea typeface="Calibri" pitchFamily="34" charset="-122"/>
                <a:cs typeface="Calibri" pitchFamily="34" charset="-120"/>
              </a:rPr>
              <a:t>Pivot</a:t>
            </a:r>
            <a:endParaRPr lang="en-US" sz="950" dirty="0"/>
          </a:p>
          <a:p>
            <a:pPr marL="0" indent="0" algn="ctr">
              <a:lnSpc>
                <a:spcPct val="105000"/>
              </a:lnSpc>
              <a:buNone/>
            </a:pPr>
            <a:r>
              <a:rPr lang="en-US" sz="950" b="1" dirty="0">
                <a:solidFill>
                  <a:srgbClr val="FFFFFF"/>
                </a:solidFill>
                <a:latin typeface="Calibri" pitchFamily="34" charset="0"/>
                <a:ea typeface="Calibri" pitchFamily="34" charset="-122"/>
                <a:cs typeface="Calibri" pitchFamily="34" charset="-120"/>
              </a:rPr>
              <a:t>Charts</a:t>
            </a:r>
            <a:endParaRPr lang="en-US" sz="950" dirty="0"/>
          </a:p>
        </p:txBody>
      </p:sp>
      <p:sp>
        <p:nvSpPr>
          <p:cNvPr id="21" name="Shape 19"/>
          <p:cNvSpPr/>
          <p:nvPr/>
        </p:nvSpPr>
        <p:spPr>
          <a:xfrm>
            <a:off x="7941564" y="2130552"/>
            <a:ext cx="82296" cy="128016"/>
          </a:xfrm>
          <a:prstGeom prst="rightArrow">
            <a:avLst/>
          </a:prstGeom>
          <a:solidFill>
            <a:srgbClr val="5B7185"/>
          </a:solidFill>
          <a:ln/>
        </p:spPr>
        <p:txBody>
          <a:bodyPr/>
          <a:lstStyle/>
          <a:p>
            <a:endParaRPr lang="en-IN"/>
          </a:p>
        </p:txBody>
      </p:sp>
      <p:sp>
        <p:nvSpPr>
          <p:cNvPr id="22" name="Shape 20"/>
          <p:cNvSpPr/>
          <p:nvPr/>
        </p:nvSpPr>
        <p:spPr>
          <a:xfrm>
            <a:off x="8019288" y="1600200"/>
            <a:ext cx="1170432" cy="1188720"/>
          </a:xfrm>
          <a:prstGeom prst="roundRect">
            <a:avLst>
              <a:gd name="adj" fmla="val 4688"/>
            </a:avLst>
          </a:prstGeom>
          <a:solidFill>
            <a:srgbClr val="0B2E4F"/>
          </a:solidFill>
          <a:ln/>
        </p:spPr>
        <p:txBody>
          <a:bodyPr/>
          <a:lstStyle/>
          <a:p>
            <a:endParaRPr lang="en-IN"/>
          </a:p>
        </p:txBody>
      </p:sp>
      <p:sp>
        <p:nvSpPr>
          <p:cNvPr id="23" name="Text 21"/>
          <p:cNvSpPr/>
          <p:nvPr/>
        </p:nvSpPr>
        <p:spPr>
          <a:xfrm>
            <a:off x="8074152" y="1709928"/>
            <a:ext cx="1060704" cy="969264"/>
          </a:xfrm>
          <a:prstGeom prst="rect">
            <a:avLst/>
          </a:prstGeom>
          <a:noFill/>
          <a:ln/>
        </p:spPr>
        <p:txBody>
          <a:bodyPr wrap="square" rtlCol="0" anchor="ctr"/>
          <a:lstStyle/>
          <a:p>
            <a:pPr marL="0" indent="0" algn="ctr">
              <a:lnSpc>
                <a:spcPct val="105000"/>
              </a:lnSpc>
              <a:buNone/>
            </a:pPr>
            <a:r>
              <a:rPr lang="en-US" sz="950" b="1" dirty="0">
                <a:solidFill>
                  <a:srgbClr val="FFFFFF"/>
                </a:solidFill>
                <a:latin typeface="Calibri" pitchFamily="34" charset="0"/>
                <a:ea typeface="Calibri" pitchFamily="34" charset="-122"/>
                <a:cs typeface="Calibri" pitchFamily="34" charset="-120"/>
              </a:rPr>
              <a:t>KPIs</a:t>
            </a:r>
            <a:endParaRPr lang="en-US" sz="950" dirty="0"/>
          </a:p>
        </p:txBody>
      </p:sp>
      <p:sp>
        <p:nvSpPr>
          <p:cNvPr id="24" name="Shape 22"/>
          <p:cNvSpPr/>
          <p:nvPr/>
        </p:nvSpPr>
        <p:spPr>
          <a:xfrm>
            <a:off x="9194292" y="2130552"/>
            <a:ext cx="82296" cy="128016"/>
          </a:xfrm>
          <a:prstGeom prst="rightArrow">
            <a:avLst/>
          </a:prstGeom>
          <a:solidFill>
            <a:srgbClr val="5B7185"/>
          </a:solidFill>
          <a:ln/>
        </p:spPr>
        <p:txBody>
          <a:bodyPr/>
          <a:lstStyle/>
          <a:p>
            <a:endParaRPr lang="en-IN"/>
          </a:p>
        </p:txBody>
      </p:sp>
      <p:sp>
        <p:nvSpPr>
          <p:cNvPr id="25" name="Shape 23"/>
          <p:cNvSpPr/>
          <p:nvPr/>
        </p:nvSpPr>
        <p:spPr>
          <a:xfrm>
            <a:off x="9272016" y="1600200"/>
            <a:ext cx="1170432" cy="1188720"/>
          </a:xfrm>
          <a:prstGeom prst="roundRect">
            <a:avLst>
              <a:gd name="adj" fmla="val 4688"/>
            </a:avLst>
          </a:prstGeom>
          <a:solidFill>
            <a:srgbClr val="0B2E4F"/>
          </a:solidFill>
          <a:ln/>
        </p:spPr>
        <p:txBody>
          <a:bodyPr/>
          <a:lstStyle/>
          <a:p>
            <a:endParaRPr lang="en-IN"/>
          </a:p>
        </p:txBody>
      </p:sp>
      <p:sp>
        <p:nvSpPr>
          <p:cNvPr id="26" name="Text 24"/>
          <p:cNvSpPr/>
          <p:nvPr/>
        </p:nvSpPr>
        <p:spPr>
          <a:xfrm>
            <a:off x="9326880" y="1709928"/>
            <a:ext cx="1060704" cy="969264"/>
          </a:xfrm>
          <a:prstGeom prst="rect">
            <a:avLst/>
          </a:prstGeom>
          <a:noFill/>
          <a:ln/>
        </p:spPr>
        <p:txBody>
          <a:bodyPr wrap="square" rtlCol="0" anchor="ctr"/>
          <a:lstStyle/>
          <a:p>
            <a:pPr marL="0" indent="0" algn="ctr">
              <a:lnSpc>
                <a:spcPct val="105000"/>
              </a:lnSpc>
              <a:buNone/>
            </a:pPr>
            <a:r>
              <a:rPr lang="en-US" sz="950" b="1" dirty="0">
                <a:solidFill>
                  <a:srgbClr val="FFFFFF"/>
                </a:solidFill>
                <a:latin typeface="Calibri" pitchFamily="34" charset="0"/>
                <a:ea typeface="Calibri" pitchFamily="34" charset="-122"/>
                <a:cs typeface="Calibri" pitchFamily="34" charset="-120"/>
              </a:rPr>
              <a:t>Slicers +</a:t>
            </a:r>
            <a:endParaRPr lang="en-US" sz="950" dirty="0"/>
          </a:p>
          <a:p>
            <a:pPr marL="0" indent="0" algn="ctr">
              <a:lnSpc>
                <a:spcPct val="105000"/>
              </a:lnSpc>
              <a:buNone/>
            </a:pPr>
            <a:r>
              <a:rPr lang="en-US" sz="950" b="1" dirty="0">
                <a:solidFill>
                  <a:srgbClr val="FFFFFF"/>
                </a:solidFill>
                <a:latin typeface="Calibri" pitchFamily="34" charset="0"/>
                <a:ea typeface="Calibri" pitchFamily="34" charset="-122"/>
                <a:cs typeface="Calibri" pitchFamily="34" charset="-120"/>
              </a:rPr>
              <a:t>Timeline</a:t>
            </a:r>
            <a:endParaRPr lang="en-US" sz="950" dirty="0"/>
          </a:p>
        </p:txBody>
      </p:sp>
      <p:sp>
        <p:nvSpPr>
          <p:cNvPr id="27" name="Shape 25"/>
          <p:cNvSpPr/>
          <p:nvPr/>
        </p:nvSpPr>
        <p:spPr>
          <a:xfrm>
            <a:off x="10447020" y="2130552"/>
            <a:ext cx="82296" cy="128016"/>
          </a:xfrm>
          <a:prstGeom prst="rightArrow">
            <a:avLst/>
          </a:prstGeom>
          <a:solidFill>
            <a:srgbClr val="5B7185"/>
          </a:solidFill>
          <a:ln/>
        </p:spPr>
        <p:txBody>
          <a:bodyPr/>
          <a:lstStyle/>
          <a:p>
            <a:endParaRPr lang="en-IN"/>
          </a:p>
        </p:txBody>
      </p:sp>
      <p:sp>
        <p:nvSpPr>
          <p:cNvPr id="28" name="Shape 26"/>
          <p:cNvSpPr/>
          <p:nvPr/>
        </p:nvSpPr>
        <p:spPr>
          <a:xfrm>
            <a:off x="10524744" y="1600200"/>
            <a:ext cx="1170432" cy="1188720"/>
          </a:xfrm>
          <a:prstGeom prst="roundRect">
            <a:avLst>
              <a:gd name="adj" fmla="val 4688"/>
            </a:avLst>
          </a:prstGeom>
          <a:solidFill>
            <a:srgbClr val="1B7A9E"/>
          </a:solidFill>
          <a:ln/>
        </p:spPr>
        <p:txBody>
          <a:bodyPr/>
          <a:lstStyle/>
          <a:p>
            <a:endParaRPr lang="en-IN"/>
          </a:p>
        </p:txBody>
      </p:sp>
      <p:sp>
        <p:nvSpPr>
          <p:cNvPr id="29" name="Text 27"/>
          <p:cNvSpPr/>
          <p:nvPr/>
        </p:nvSpPr>
        <p:spPr>
          <a:xfrm>
            <a:off x="10579608" y="1709928"/>
            <a:ext cx="1060704" cy="969264"/>
          </a:xfrm>
          <a:prstGeom prst="rect">
            <a:avLst/>
          </a:prstGeom>
          <a:noFill/>
          <a:ln/>
        </p:spPr>
        <p:txBody>
          <a:bodyPr wrap="square" rtlCol="0" anchor="ctr"/>
          <a:lstStyle/>
          <a:p>
            <a:pPr marL="0" indent="0" algn="ctr">
              <a:lnSpc>
                <a:spcPct val="105000"/>
              </a:lnSpc>
              <a:buNone/>
            </a:pPr>
            <a:r>
              <a:rPr lang="en-US" sz="950" b="1" dirty="0">
                <a:solidFill>
                  <a:srgbClr val="FFFFFF"/>
                </a:solidFill>
                <a:latin typeface="Calibri" pitchFamily="34" charset="0"/>
                <a:ea typeface="Calibri" pitchFamily="34" charset="-122"/>
                <a:cs typeface="Calibri" pitchFamily="34" charset="-120"/>
              </a:rPr>
              <a:t>Interactive</a:t>
            </a:r>
            <a:endParaRPr lang="en-US" sz="950" dirty="0"/>
          </a:p>
          <a:p>
            <a:pPr marL="0" indent="0" algn="ctr">
              <a:lnSpc>
                <a:spcPct val="105000"/>
              </a:lnSpc>
              <a:buNone/>
            </a:pPr>
            <a:r>
              <a:rPr lang="en-US" sz="950" b="1" dirty="0">
                <a:solidFill>
                  <a:srgbClr val="FFFFFF"/>
                </a:solidFill>
                <a:latin typeface="Calibri" pitchFamily="34" charset="0"/>
                <a:ea typeface="Calibri" pitchFamily="34" charset="-122"/>
                <a:cs typeface="Calibri" pitchFamily="34" charset="-120"/>
              </a:rPr>
              <a:t>Dashboard</a:t>
            </a:r>
            <a:endParaRPr lang="en-US" sz="950" dirty="0"/>
          </a:p>
        </p:txBody>
      </p:sp>
      <p:sp>
        <p:nvSpPr>
          <p:cNvPr id="30" name="Shape 28"/>
          <p:cNvSpPr/>
          <p:nvPr/>
        </p:nvSpPr>
        <p:spPr>
          <a:xfrm>
            <a:off x="548640" y="3200400"/>
            <a:ext cx="5394960" cy="2743200"/>
          </a:xfrm>
          <a:prstGeom prst="roundRect">
            <a:avLst>
              <a:gd name="adj" fmla="val 2333"/>
            </a:avLst>
          </a:prstGeom>
          <a:solidFill>
            <a:srgbClr val="EAF1F8"/>
          </a:solidFill>
          <a:ln/>
        </p:spPr>
        <p:txBody>
          <a:bodyPr/>
          <a:lstStyle/>
          <a:p>
            <a:endParaRPr lang="en-IN"/>
          </a:p>
        </p:txBody>
      </p:sp>
      <p:sp>
        <p:nvSpPr>
          <p:cNvPr id="31" name="Text 29"/>
          <p:cNvSpPr/>
          <p:nvPr/>
        </p:nvSpPr>
        <p:spPr>
          <a:xfrm>
            <a:off x="777240" y="3383280"/>
            <a:ext cx="4937760" cy="274320"/>
          </a:xfrm>
          <a:prstGeom prst="rect">
            <a:avLst/>
          </a:prstGeom>
          <a:noFill/>
          <a:ln/>
        </p:spPr>
        <p:txBody>
          <a:bodyPr wrap="square" rtlCol="0" anchor="ctr"/>
          <a:lstStyle/>
          <a:p>
            <a:pPr marL="0" indent="0">
              <a:buNone/>
            </a:pPr>
            <a:r>
              <a:rPr lang="en-US" sz="1100" b="1" kern="0" spc="100" dirty="0">
                <a:solidFill>
                  <a:srgbClr val="1B7A9E"/>
                </a:solidFill>
                <a:latin typeface="Calibri" pitchFamily="34" charset="0"/>
                <a:ea typeface="Calibri" pitchFamily="34" charset="-122"/>
                <a:cs typeface="Calibri" pitchFamily="34" charset="-120"/>
              </a:rPr>
              <a:t>VALIDATION FUNCTIONS USED</a:t>
            </a:r>
            <a:endParaRPr lang="en-US" sz="1100" dirty="0"/>
          </a:p>
        </p:txBody>
      </p:sp>
      <p:sp>
        <p:nvSpPr>
          <p:cNvPr id="32" name="Shape 30"/>
          <p:cNvSpPr/>
          <p:nvPr/>
        </p:nvSpPr>
        <p:spPr>
          <a:xfrm>
            <a:off x="777240" y="3749040"/>
            <a:ext cx="1627632" cy="502920"/>
          </a:xfrm>
          <a:prstGeom prst="roundRect">
            <a:avLst>
              <a:gd name="adj" fmla="val 54545"/>
            </a:avLst>
          </a:prstGeom>
          <a:solidFill>
            <a:srgbClr val="FFFFFF"/>
          </a:solidFill>
          <a:ln w="12700">
            <a:solidFill>
              <a:srgbClr val="9FBFDD"/>
            </a:solidFill>
            <a:prstDash val="solid"/>
          </a:ln>
        </p:spPr>
        <p:txBody>
          <a:bodyPr/>
          <a:lstStyle/>
          <a:p>
            <a:endParaRPr lang="en-IN"/>
          </a:p>
        </p:txBody>
      </p:sp>
      <p:sp>
        <p:nvSpPr>
          <p:cNvPr id="33" name="Text 31"/>
          <p:cNvSpPr/>
          <p:nvPr/>
        </p:nvSpPr>
        <p:spPr>
          <a:xfrm>
            <a:off x="777240" y="3749040"/>
            <a:ext cx="1627632" cy="502920"/>
          </a:xfrm>
          <a:prstGeom prst="rect">
            <a:avLst/>
          </a:prstGeom>
          <a:noFill/>
          <a:ln/>
        </p:spPr>
        <p:txBody>
          <a:bodyPr wrap="square" rtlCol="0" anchor="ctr"/>
          <a:lstStyle/>
          <a:p>
            <a:pPr marL="0" indent="0" algn="ctr">
              <a:buNone/>
            </a:pPr>
            <a:r>
              <a:rPr lang="en-US" sz="1200" b="1" dirty="0">
                <a:solidFill>
                  <a:srgbClr val="0B2E4F"/>
                </a:solidFill>
                <a:latin typeface="Calibri" pitchFamily="34" charset="0"/>
                <a:ea typeface="Calibri" pitchFamily="34" charset="-122"/>
                <a:cs typeface="Calibri" pitchFamily="34" charset="-120"/>
              </a:rPr>
              <a:t>ISBLANK</a:t>
            </a:r>
            <a:endParaRPr lang="en-US" sz="1200" dirty="0"/>
          </a:p>
        </p:txBody>
      </p:sp>
      <p:sp>
        <p:nvSpPr>
          <p:cNvPr id="34" name="Shape 32"/>
          <p:cNvSpPr/>
          <p:nvPr/>
        </p:nvSpPr>
        <p:spPr>
          <a:xfrm>
            <a:off x="2523744" y="3749040"/>
            <a:ext cx="1627632" cy="502920"/>
          </a:xfrm>
          <a:prstGeom prst="roundRect">
            <a:avLst>
              <a:gd name="adj" fmla="val 54545"/>
            </a:avLst>
          </a:prstGeom>
          <a:solidFill>
            <a:srgbClr val="FFFFFF"/>
          </a:solidFill>
          <a:ln w="12700">
            <a:solidFill>
              <a:srgbClr val="9FBFDD"/>
            </a:solidFill>
            <a:prstDash val="solid"/>
          </a:ln>
        </p:spPr>
        <p:txBody>
          <a:bodyPr/>
          <a:lstStyle/>
          <a:p>
            <a:endParaRPr lang="en-IN"/>
          </a:p>
        </p:txBody>
      </p:sp>
      <p:sp>
        <p:nvSpPr>
          <p:cNvPr id="35" name="Text 33"/>
          <p:cNvSpPr/>
          <p:nvPr/>
        </p:nvSpPr>
        <p:spPr>
          <a:xfrm>
            <a:off x="2523744" y="3749040"/>
            <a:ext cx="1627632" cy="502920"/>
          </a:xfrm>
          <a:prstGeom prst="rect">
            <a:avLst/>
          </a:prstGeom>
          <a:noFill/>
          <a:ln/>
        </p:spPr>
        <p:txBody>
          <a:bodyPr wrap="square" rtlCol="0" anchor="ctr"/>
          <a:lstStyle/>
          <a:p>
            <a:pPr marL="0" indent="0" algn="ctr">
              <a:buNone/>
            </a:pPr>
            <a:r>
              <a:rPr lang="en-US" sz="1200" b="1" dirty="0">
                <a:solidFill>
                  <a:srgbClr val="0B2E4F"/>
                </a:solidFill>
                <a:latin typeface="Calibri" pitchFamily="34" charset="0"/>
                <a:ea typeface="Calibri" pitchFamily="34" charset="-122"/>
                <a:cs typeface="Calibri" pitchFamily="34" charset="-120"/>
              </a:rPr>
              <a:t>ISERROR</a:t>
            </a:r>
            <a:endParaRPr lang="en-US" sz="1200" dirty="0"/>
          </a:p>
        </p:txBody>
      </p:sp>
      <p:sp>
        <p:nvSpPr>
          <p:cNvPr id="36" name="Shape 34"/>
          <p:cNvSpPr/>
          <p:nvPr/>
        </p:nvSpPr>
        <p:spPr>
          <a:xfrm>
            <a:off x="4270248" y="3749040"/>
            <a:ext cx="1627632" cy="502920"/>
          </a:xfrm>
          <a:prstGeom prst="roundRect">
            <a:avLst>
              <a:gd name="adj" fmla="val 54545"/>
            </a:avLst>
          </a:prstGeom>
          <a:solidFill>
            <a:srgbClr val="FFFFFF"/>
          </a:solidFill>
          <a:ln w="12700">
            <a:solidFill>
              <a:srgbClr val="9FBFDD"/>
            </a:solidFill>
            <a:prstDash val="solid"/>
          </a:ln>
        </p:spPr>
        <p:txBody>
          <a:bodyPr/>
          <a:lstStyle/>
          <a:p>
            <a:endParaRPr lang="en-IN"/>
          </a:p>
        </p:txBody>
      </p:sp>
      <p:sp>
        <p:nvSpPr>
          <p:cNvPr id="37" name="Text 35"/>
          <p:cNvSpPr/>
          <p:nvPr/>
        </p:nvSpPr>
        <p:spPr>
          <a:xfrm>
            <a:off x="4270248" y="3749040"/>
            <a:ext cx="1627632" cy="502920"/>
          </a:xfrm>
          <a:prstGeom prst="rect">
            <a:avLst/>
          </a:prstGeom>
          <a:noFill/>
          <a:ln/>
        </p:spPr>
        <p:txBody>
          <a:bodyPr wrap="square" rtlCol="0" anchor="ctr"/>
          <a:lstStyle/>
          <a:p>
            <a:pPr marL="0" indent="0" algn="ctr">
              <a:buNone/>
            </a:pPr>
            <a:r>
              <a:rPr lang="en-US" sz="1200" b="1" dirty="0">
                <a:solidFill>
                  <a:srgbClr val="0B2E4F"/>
                </a:solidFill>
                <a:latin typeface="Calibri" pitchFamily="34" charset="0"/>
                <a:ea typeface="Calibri" pitchFamily="34" charset="-122"/>
                <a:cs typeface="Calibri" pitchFamily="34" charset="-120"/>
              </a:rPr>
              <a:t>ISNUMBER</a:t>
            </a:r>
            <a:endParaRPr lang="en-US" sz="1200" dirty="0"/>
          </a:p>
        </p:txBody>
      </p:sp>
      <p:sp>
        <p:nvSpPr>
          <p:cNvPr id="38" name="Shape 36"/>
          <p:cNvSpPr/>
          <p:nvPr/>
        </p:nvSpPr>
        <p:spPr>
          <a:xfrm>
            <a:off x="777240" y="4389120"/>
            <a:ext cx="1627632" cy="502920"/>
          </a:xfrm>
          <a:prstGeom prst="roundRect">
            <a:avLst>
              <a:gd name="adj" fmla="val 54545"/>
            </a:avLst>
          </a:prstGeom>
          <a:solidFill>
            <a:srgbClr val="FFFFFF"/>
          </a:solidFill>
          <a:ln w="12700">
            <a:solidFill>
              <a:srgbClr val="9FBFDD"/>
            </a:solidFill>
            <a:prstDash val="solid"/>
          </a:ln>
        </p:spPr>
        <p:txBody>
          <a:bodyPr/>
          <a:lstStyle/>
          <a:p>
            <a:endParaRPr lang="en-IN"/>
          </a:p>
        </p:txBody>
      </p:sp>
      <p:sp>
        <p:nvSpPr>
          <p:cNvPr id="39" name="Text 37"/>
          <p:cNvSpPr/>
          <p:nvPr/>
        </p:nvSpPr>
        <p:spPr>
          <a:xfrm>
            <a:off x="777240" y="4389120"/>
            <a:ext cx="1627632" cy="502920"/>
          </a:xfrm>
          <a:prstGeom prst="rect">
            <a:avLst/>
          </a:prstGeom>
          <a:noFill/>
          <a:ln/>
        </p:spPr>
        <p:txBody>
          <a:bodyPr wrap="square" rtlCol="0" anchor="ctr"/>
          <a:lstStyle/>
          <a:p>
            <a:pPr marL="0" indent="0" algn="ctr">
              <a:buNone/>
            </a:pPr>
            <a:r>
              <a:rPr lang="en-US" sz="1200" b="1" dirty="0">
                <a:solidFill>
                  <a:srgbClr val="0B2E4F"/>
                </a:solidFill>
                <a:latin typeface="Calibri" pitchFamily="34" charset="0"/>
                <a:ea typeface="Calibri" pitchFamily="34" charset="-122"/>
                <a:cs typeface="Calibri" pitchFamily="34" charset="-120"/>
              </a:rPr>
              <a:t>ISTEXT</a:t>
            </a:r>
            <a:endParaRPr lang="en-US" sz="1200" dirty="0"/>
          </a:p>
        </p:txBody>
      </p:sp>
      <p:sp>
        <p:nvSpPr>
          <p:cNvPr id="40" name="Shape 38"/>
          <p:cNvSpPr/>
          <p:nvPr/>
        </p:nvSpPr>
        <p:spPr>
          <a:xfrm>
            <a:off x="2523744" y="4389120"/>
            <a:ext cx="1627632" cy="502920"/>
          </a:xfrm>
          <a:prstGeom prst="roundRect">
            <a:avLst>
              <a:gd name="adj" fmla="val 54545"/>
            </a:avLst>
          </a:prstGeom>
          <a:solidFill>
            <a:srgbClr val="FFFFFF"/>
          </a:solidFill>
          <a:ln w="12700">
            <a:solidFill>
              <a:srgbClr val="9FBFDD"/>
            </a:solidFill>
            <a:prstDash val="solid"/>
          </a:ln>
        </p:spPr>
        <p:txBody>
          <a:bodyPr/>
          <a:lstStyle/>
          <a:p>
            <a:endParaRPr lang="en-IN"/>
          </a:p>
        </p:txBody>
      </p:sp>
      <p:sp>
        <p:nvSpPr>
          <p:cNvPr id="41" name="Text 39"/>
          <p:cNvSpPr/>
          <p:nvPr/>
        </p:nvSpPr>
        <p:spPr>
          <a:xfrm>
            <a:off x="2523744" y="4389120"/>
            <a:ext cx="1627632" cy="502920"/>
          </a:xfrm>
          <a:prstGeom prst="rect">
            <a:avLst/>
          </a:prstGeom>
          <a:noFill/>
          <a:ln/>
        </p:spPr>
        <p:txBody>
          <a:bodyPr wrap="square" rtlCol="0" anchor="ctr"/>
          <a:lstStyle/>
          <a:p>
            <a:pPr marL="0" indent="0" algn="ctr">
              <a:buNone/>
            </a:pPr>
            <a:r>
              <a:rPr lang="en-US" sz="1200" b="1" dirty="0">
                <a:solidFill>
                  <a:srgbClr val="0B2E4F"/>
                </a:solidFill>
                <a:latin typeface="Calibri" pitchFamily="34" charset="0"/>
                <a:ea typeface="Calibri" pitchFamily="34" charset="-122"/>
                <a:cs typeface="Calibri" pitchFamily="34" charset="-120"/>
              </a:rPr>
              <a:t>TEXT</a:t>
            </a:r>
            <a:endParaRPr lang="en-US" sz="1200" dirty="0"/>
          </a:p>
        </p:txBody>
      </p:sp>
      <p:sp>
        <p:nvSpPr>
          <p:cNvPr id="42" name="Shape 40"/>
          <p:cNvSpPr/>
          <p:nvPr/>
        </p:nvSpPr>
        <p:spPr>
          <a:xfrm>
            <a:off x="4270248" y="4389120"/>
            <a:ext cx="1627632" cy="502920"/>
          </a:xfrm>
          <a:prstGeom prst="roundRect">
            <a:avLst>
              <a:gd name="adj" fmla="val 54545"/>
            </a:avLst>
          </a:prstGeom>
          <a:solidFill>
            <a:srgbClr val="FFFFFF"/>
          </a:solidFill>
          <a:ln w="12700">
            <a:solidFill>
              <a:srgbClr val="9FBFDD"/>
            </a:solidFill>
            <a:prstDash val="solid"/>
          </a:ln>
        </p:spPr>
        <p:txBody>
          <a:bodyPr/>
          <a:lstStyle/>
          <a:p>
            <a:endParaRPr lang="en-IN"/>
          </a:p>
        </p:txBody>
      </p:sp>
      <p:sp>
        <p:nvSpPr>
          <p:cNvPr id="43" name="Text 41"/>
          <p:cNvSpPr/>
          <p:nvPr/>
        </p:nvSpPr>
        <p:spPr>
          <a:xfrm>
            <a:off x="4270248" y="4389120"/>
            <a:ext cx="1627632" cy="502920"/>
          </a:xfrm>
          <a:prstGeom prst="rect">
            <a:avLst/>
          </a:prstGeom>
          <a:noFill/>
          <a:ln/>
        </p:spPr>
        <p:txBody>
          <a:bodyPr wrap="square" rtlCol="0" anchor="ctr"/>
          <a:lstStyle/>
          <a:p>
            <a:pPr marL="0" indent="0" algn="ctr">
              <a:buNone/>
            </a:pPr>
            <a:r>
              <a:rPr lang="en-US" sz="1200" b="1" dirty="0">
                <a:solidFill>
                  <a:srgbClr val="0B2E4F"/>
                </a:solidFill>
                <a:latin typeface="Calibri" pitchFamily="34" charset="0"/>
                <a:ea typeface="Calibri" pitchFamily="34" charset="-122"/>
                <a:cs typeface="Calibri" pitchFamily="34" charset="-120"/>
              </a:rPr>
              <a:t>YEAR</a:t>
            </a:r>
            <a:endParaRPr lang="en-US" sz="1200" dirty="0"/>
          </a:p>
        </p:txBody>
      </p:sp>
      <p:sp>
        <p:nvSpPr>
          <p:cNvPr id="44" name="Shape 42"/>
          <p:cNvSpPr/>
          <p:nvPr/>
        </p:nvSpPr>
        <p:spPr>
          <a:xfrm>
            <a:off x="6217920" y="3200400"/>
            <a:ext cx="5440680" cy="2743200"/>
          </a:xfrm>
          <a:prstGeom prst="roundRect">
            <a:avLst>
              <a:gd name="adj" fmla="val 2333"/>
            </a:avLst>
          </a:prstGeom>
          <a:solidFill>
            <a:srgbClr val="0B2E4F"/>
          </a:solidFill>
          <a:ln/>
        </p:spPr>
        <p:txBody>
          <a:bodyPr/>
          <a:lstStyle/>
          <a:p>
            <a:endParaRPr lang="en-IN"/>
          </a:p>
        </p:txBody>
      </p:sp>
      <p:sp>
        <p:nvSpPr>
          <p:cNvPr id="45" name="Text 43"/>
          <p:cNvSpPr/>
          <p:nvPr/>
        </p:nvSpPr>
        <p:spPr>
          <a:xfrm>
            <a:off x="6446520" y="3383280"/>
            <a:ext cx="4983480" cy="274320"/>
          </a:xfrm>
          <a:prstGeom prst="rect">
            <a:avLst/>
          </a:prstGeom>
          <a:noFill/>
          <a:ln/>
        </p:spPr>
        <p:txBody>
          <a:bodyPr wrap="square" rtlCol="0" anchor="ctr"/>
          <a:lstStyle/>
          <a:p>
            <a:pPr marL="0" indent="0">
              <a:buNone/>
            </a:pPr>
            <a:r>
              <a:rPr lang="en-US" sz="1100" b="1" kern="0" spc="100" dirty="0">
                <a:solidFill>
                  <a:srgbClr val="5FC2E8"/>
                </a:solidFill>
                <a:latin typeface="Calibri" pitchFamily="34" charset="0"/>
                <a:ea typeface="Calibri" pitchFamily="34" charset="-122"/>
                <a:cs typeface="Calibri" pitchFamily="34" charset="-120"/>
              </a:rPr>
              <a:t>RESOLUTION TIME CALCULATION</a:t>
            </a:r>
            <a:endParaRPr lang="en-US" sz="1100" dirty="0"/>
          </a:p>
        </p:txBody>
      </p:sp>
      <p:sp>
        <p:nvSpPr>
          <p:cNvPr id="46" name="Text 44"/>
          <p:cNvSpPr/>
          <p:nvPr/>
        </p:nvSpPr>
        <p:spPr>
          <a:xfrm>
            <a:off x="6446520" y="3794760"/>
            <a:ext cx="4983480" cy="365760"/>
          </a:xfrm>
          <a:prstGeom prst="rect">
            <a:avLst/>
          </a:prstGeom>
          <a:noFill/>
          <a:ln/>
        </p:spPr>
        <p:txBody>
          <a:bodyPr wrap="square" rtlCol="0" anchor="ctr"/>
          <a:lstStyle/>
          <a:p>
            <a:pPr marL="0" indent="0">
              <a:buNone/>
            </a:pPr>
            <a:r>
              <a:rPr lang="en-US" sz="1300" dirty="0">
                <a:solidFill>
                  <a:srgbClr val="9FBFDD"/>
                </a:solidFill>
                <a:latin typeface="Calibri" pitchFamily="34" charset="0"/>
                <a:ea typeface="Calibri" pitchFamily="34" charset="-122"/>
                <a:cs typeface="Calibri" pitchFamily="34" charset="-120"/>
              </a:rPr>
              <a:t>Resolution Time (Hours) =</a:t>
            </a:r>
            <a:endParaRPr lang="en-US" sz="1300" dirty="0"/>
          </a:p>
        </p:txBody>
      </p:sp>
      <p:sp>
        <p:nvSpPr>
          <p:cNvPr id="47" name="Text 45"/>
          <p:cNvSpPr/>
          <p:nvPr/>
        </p:nvSpPr>
        <p:spPr>
          <a:xfrm>
            <a:off x="6446520" y="4160520"/>
            <a:ext cx="4983480" cy="457200"/>
          </a:xfrm>
          <a:prstGeom prst="rect">
            <a:avLst/>
          </a:prstGeom>
          <a:noFill/>
          <a:ln/>
        </p:spPr>
        <p:txBody>
          <a:bodyPr wrap="square" rtlCol="0" anchor="ctr"/>
          <a:lstStyle/>
          <a:p>
            <a:pPr marL="0" indent="0">
              <a:buNone/>
            </a:pPr>
            <a:r>
              <a:rPr lang="en-US" sz="1600" b="1" dirty="0">
                <a:solidFill>
                  <a:srgbClr val="FFFFFF"/>
                </a:solidFill>
                <a:latin typeface="Cambria" pitchFamily="34" charset="0"/>
                <a:ea typeface="Cambria" pitchFamily="34" charset="-122"/>
                <a:cs typeface="Cambria" pitchFamily="34" charset="-120"/>
              </a:rPr>
              <a:t>(Resolution Date − Complaint Date) × 24</a:t>
            </a:r>
            <a:endParaRPr lang="en-US" sz="1600" dirty="0"/>
          </a:p>
        </p:txBody>
      </p:sp>
      <p:sp>
        <p:nvSpPr>
          <p:cNvPr id="48" name="Text 46"/>
          <p:cNvSpPr/>
          <p:nvPr/>
        </p:nvSpPr>
        <p:spPr>
          <a:xfrm>
            <a:off x="6446520" y="4800600"/>
            <a:ext cx="4983480" cy="1005840"/>
          </a:xfrm>
          <a:prstGeom prst="rect">
            <a:avLst/>
          </a:prstGeom>
          <a:noFill/>
          <a:ln/>
        </p:spPr>
        <p:txBody>
          <a:bodyPr wrap="square" rtlCol="0" anchor="ctr"/>
          <a:lstStyle/>
          <a:p>
            <a:pPr marL="0" indent="0">
              <a:lnSpc>
                <a:spcPct val="125000"/>
              </a:lnSpc>
              <a:buNone/>
            </a:pPr>
            <a:r>
              <a:rPr lang="en-US" sz="1150" i="1" dirty="0">
                <a:solidFill>
                  <a:srgbClr val="9FBFDD"/>
                </a:solidFill>
                <a:latin typeface="Calibri" pitchFamily="34" charset="0"/>
                <a:ea typeface="Calibri" pitchFamily="34" charset="-122"/>
                <a:cs typeface="Calibri" pitchFamily="34" charset="-120"/>
              </a:rPr>
              <a:t>This calculated field made it possible to measure how long each complaint took to resolve, in hours, for every record in the dataset.</a:t>
            </a:r>
            <a:endParaRPr lang="en-US" sz="1150" dirty="0"/>
          </a:p>
        </p:txBody>
      </p:sp>
      <p:sp>
        <p:nvSpPr>
          <p:cNvPr id="50" name="Text 47"/>
          <p:cNvSpPr/>
          <p:nvPr/>
        </p:nvSpPr>
        <p:spPr>
          <a:xfrm>
            <a:off x="457200" y="6473952"/>
            <a:ext cx="7315200" cy="274320"/>
          </a:xfrm>
          <a:prstGeom prst="rect">
            <a:avLst/>
          </a:prstGeom>
          <a:noFill/>
          <a:ln/>
        </p:spPr>
        <p:txBody>
          <a:bodyPr wrap="square" rtlCol="0" anchor="ctr"/>
          <a:lstStyle/>
          <a:p>
            <a:pPr marL="0" indent="0">
              <a:buNone/>
            </a:pPr>
            <a:r>
              <a:rPr lang="en-US" sz="900" dirty="0">
                <a:solidFill>
                  <a:srgbClr val="5B7185"/>
                </a:solidFill>
                <a:latin typeface="Calibri" pitchFamily="34" charset="0"/>
                <a:ea typeface="Calibri" pitchFamily="34" charset="-122"/>
                <a:cs typeface="Calibri" pitchFamily="34" charset="-120"/>
              </a:rPr>
              <a:t>Banking Customer Satisfaction Dashboard</a:t>
            </a:r>
            <a:endParaRPr lang="en-US" sz="900" dirty="0"/>
          </a:p>
        </p:txBody>
      </p:sp>
      <p:sp>
        <p:nvSpPr>
          <p:cNvPr id="51" name="Text 48"/>
          <p:cNvSpPr/>
          <p:nvPr/>
        </p:nvSpPr>
        <p:spPr>
          <a:xfrm>
            <a:off x="11274552" y="6473952"/>
            <a:ext cx="457200" cy="274320"/>
          </a:xfrm>
          <a:prstGeom prst="rect">
            <a:avLst/>
          </a:prstGeom>
          <a:noFill/>
          <a:ln/>
        </p:spPr>
        <p:txBody>
          <a:bodyPr wrap="square" rtlCol="0" anchor="ctr"/>
          <a:lstStyle/>
          <a:p>
            <a:pPr marL="0" indent="0" algn="r">
              <a:buNone/>
            </a:pPr>
            <a:r>
              <a:rPr lang="en-US" sz="900" dirty="0">
                <a:solidFill>
                  <a:srgbClr val="5B7185"/>
                </a:solidFill>
                <a:latin typeface="Calibri" pitchFamily="34" charset="0"/>
                <a:ea typeface="Calibri" pitchFamily="34" charset="-122"/>
                <a:cs typeface="Calibri" pitchFamily="34" charset="-120"/>
              </a:rPr>
              <a:t>4</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164592"/>
            <a:ext cx="11091672" cy="274320"/>
          </a:xfrm>
          <a:prstGeom prst="rect">
            <a:avLst/>
          </a:prstGeom>
          <a:noFill/>
          <a:ln/>
        </p:spPr>
        <p:txBody>
          <a:bodyPr wrap="square" rtlCol="0" anchor="ctr"/>
          <a:lstStyle/>
          <a:p>
            <a:pPr marL="0" indent="0">
              <a:buNone/>
            </a:pPr>
            <a:r>
              <a:rPr lang="en-US" sz="1200" b="1" kern="0" spc="200" dirty="0">
                <a:solidFill>
                  <a:srgbClr val="1B7A9E"/>
                </a:solidFill>
                <a:latin typeface="Calibri" pitchFamily="34" charset="0"/>
                <a:ea typeface="Calibri" pitchFamily="34" charset="-122"/>
                <a:cs typeface="Calibri" pitchFamily="34" charset="-120"/>
              </a:rPr>
              <a:t>OBJECTIVE 1</a:t>
            </a:r>
            <a:endParaRPr lang="en-US" sz="1200" dirty="0"/>
          </a:p>
        </p:txBody>
      </p:sp>
      <p:sp>
        <p:nvSpPr>
          <p:cNvPr id="3" name="Text 1"/>
          <p:cNvSpPr/>
          <p:nvPr/>
        </p:nvSpPr>
        <p:spPr>
          <a:xfrm>
            <a:off x="548640" y="411480"/>
            <a:ext cx="11091672" cy="731520"/>
          </a:xfrm>
          <a:prstGeom prst="rect">
            <a:avLst/>
          </a:prstGeom>
          <a:noFill/>
          <a:ln/>
        </p:spPr>
        <p:txBody>
          <a:bodyPr wrap="square" rtlCol="0" anchor="ctr"/>
          <a:lstStyle/>
          <a:p>
            <a:pPr marL="0" indent="0">
              <a:buNone/>
            </a:pPr>
            <a:r>
              <a:rPr lang="en-US" sz="2700" b="1" dirty="0">
                <a:solidFill>
                  <a:srgbClr val="142433"/>
                </a:solidFill>
                <a:latin typeface="Cambria" pitchFamily="34" charset="0"/>
                <a:ea typeface="Cambria" pitchFamily="34" charset="-122"/>
                <a:cs typeface="Cambria" pitchFamily="34" charset="-120"/>
              </a:rPr>
              <a:t>Complaint Resolution Status</a:t>
            </a:r>
            <a:endParaRPr lang="en-US" sz="2700" dirty="0"/>
          </a:p>
        </p:txBody>
      </p:sp>
      <p:sp>
        <p:nvSpPr>
          <p:cNvPr id="4" name="Shape 2"/>
          <p:cNvSpPr/>
          <p:nvPr/>
        </p:nvSpPr>
        <p:spPr>
          <a:xfrm>
            <a:off x="548640" y="1115568"/>
            <a:ext cx="3611880" cy="658368"/>
          </a:xfrm>
          <a:prstGeom prst="roundRect">
            <a:avLst>
              <a:gd name="adj" fmla="val 6944"/>
            </a:avLst>
          </a:prstGeom>
          <a:solidFill>
            <a:srgbClr val="EAF1F8"/>
          </a:solidFill>
          <a:ln/>
        </p:spPr>
        <p:txBody>
          <a:bodyPr/>
          <a:lstStyle/>
          <a:p>
            <a:endParaRPr lang="en-IN"/>
          </a:p>
        </p:txBody>
      </p:sp>
      <p:sp>
        <p:nvSpPr>
          <p:cNvPr id="5" name="Text 3"/>
          <p:cNvSpPr/>
          <p:nvPr/>
        </p:nvSpPr>
        <p:spPr>
          <a:xfrm>
            <a:off x="658368" y="1161288"/>
            <a:ext cx="3392424" cy="201168"/>
          </a:xfrm>
          <a:prstGeom prst="rect">
            <a:avLst/>
          </a:prstGeom>
          <a:noFill/>
          <a:ln/>
        </p:spPr>
        <p:txBody>
          <a:bodyPr wrap="square" rtlCol="0" anchor="ctr"/>
          <a:lstStyle/>
          <a:p>
            <a:pPr marL="0" indent="0">
              <a:buNone/>
            </a:pPr>
            <a:r>
              <a:rPr lang="en-US" sz="850" b="1" kern="0" spc="100" dirty="0">
                <a:solidFill>
                  <a:srgbClr val="1B7A9E"/>
                </a:solidFill>
                <a:latin typeface="Calibri" pitchFamily="34" charset="0"/>
                <a:ea typeface="Calibri" pitchFamily="34" charset="-122"/>
                <a:cs typeface="Calibri" pitchFamily="34" charset="-120"/>
              </a:rPr>
              <a:t>OBJECTIVE</a:t>
            </a:r>
            <a:endParaRPr lang="en-US" sz="850" dirty="0"/>
          </a:p>
        </p:txBody>
      </p:sp>
      <p:sp>
        <p:nvSpPr>
          <p:cNvPr id="6" name="Text 4"/>
          <p:cNvSpPr/>
          <p:nvPr/>
        </p:nvSpPr>
        <p:spPr>
          <a:xfrm>
            <a:off x="658368" y="1344168"/>
            <a:ext cx="3392424" cy="384048"/>
          </a:xfrm>
          <a:prstGeom prst="rect">
            <a:avLst/>
          </a:prstGeom>
          <a:noFill/>
          <a:ln/>
        </p:spPr>
        <p:txBody>
          <a:bodyPr wrap="square" rtlCol="0" anchor="ctr"/>
          <a:lstStyle/>
          <a:p>
            <a:pPr marL="0" indent="0">
              <a:lnSpc>
                <a:spcPct val="102000"/>
              </a:lnSpc>
              <a:buNone/>
            </a:pPr>
            <a:r>
              <a:rPr lang="en-US" sz="950" dirty="0">
                <a:solidFill>
                  <a:srgbClr val="142433"/>
                </a:solidFill>
                <a:latin typeface="Calibri" pitchFamily="34" charset="0"/>
                <a:ea typeface="Calibri" pitchFamily="34" charset="-122"/>
                <a:cs typeface="Calibri" pitchFamily="34" charset="-120"/>
              </a:rPr>
              <a:t>Understand the current resolution status of complaints.</a:t>
            </a:r>
            <a:endParaRPr lang="en-US" sz="950" dirty="0"/>
          </a:p>
        </p:txBody>
      </p:sp>
      <p:sp>
        <p:nvSpPr>
          <p:cNvPr id="7" name="Shape 5"/>
          <p:cNvSpPr/>
          <p:nvPr/>
        </p:nvSpPr>
        <p:spPr>
          <a:xfrm>
            <a:off x="4270248" y="1115568"/>
            <a:ext cx="3611880" cy="658368"/>
          </a:xfrm>
          <a:prstGeom prst="roundRect">
            <a:avLst>
              <a:gd name="adj" fmla="val 6944"/>
            </a:avLst>
          </a:prstGeom>
          <a:solidFill>
            <a:srgbClr val="EAF1F8"/>
          </a:solidFill>
          <a:ln/>
        </p:spPr>
        <p:txBody>
          <a:bodyPr/>
          <a:lstStyle/>
          <a:p>
            <a:endParaRPr lang="en-IN"/>
          </a:p>
        </p:txBody>
      </p:sp>
      <p:sp>
        <p:nvSpPr>
          <p:cNvPr id="8" name="Text 6"/>
          <p:cNvSpPr/>
          <p:nvPr/>
        </p:nvSpPr>
        <p:spPr>
          <a:xfrm>
            <a:off x="4379976" y="1161288"/>
            <a:ext cx="3392424" cy="201168"/>
          </a:xfrm>
          <a:prstGeom prst="rect">
            <a:avLst/>
          </a:prstGeom>
          <a:noFill/>
          <a:ln/>
        </p:spPr>
        <p:txBody>
          <a:bodyPr wrap="square" rtlCol="0" anchor="ctr"/>
          <a:lstStyle/>
          <a:p>
            <a:pPr marL="0" indent="0">
              <a:buNone/>
            </a:pPr>
            <a:r>
              <a:rPr lang="en-US" sz="850" b="1" kern="0" spc="100" dirty="0">
                <a:solidFill>
                  <a:srgbClr val="1B7A9E"/>
                </a:solidFill>
                <a:latin typeface="Calibri" pitchFamily="34" charset="0"/>
                <a:ea typeface="Calibri" pitchFamily="34" charset="-122"/>
                <a:cs typeface="Calibri" pitchFamily="34" charset="-120"/>
              </a:rPr>
              <a:t>ANALYSIS</a:t>
            </a:r>
            <a:endParaRPr lang="en-US" sz="850" dirty="0"/>
          </a:p>
        </p:txBody>
      </p:sp>
      <p:sp>
        <p:nvSpPr>
          <p:cNvPr id="9" name="Text 7"/>
          <p:cNvSpPr/>
          <p:nvPr/>
        </p:nvSpPr>
        <p:spPr>
          <a:xfrm>
            <a:off x="4379976" y="1344168"/>
            <a:ext cx="3392424" cy="384048"/>
          </a:xfrm>
          <a:prstGeom prst="rect">
            <a:avLst/>
          </a:prstGeom>
          <a:noFill/>
          <a:ln/>
        </p:spPr>
        <p:txBody>
          <a:bodyPr wrap="square" rtlCol="0" anchor="ctr"/>
          <a:lstStyle/>
          <a:p>
            <a:pPr marL="0" indent="0">
              <a:lnSpc>
                <a:spcPct val="102000"/>
              </a:lnSpc>
              <a:buNone/>
            </a:pPr>
            <a:r>
              <a:rPr lang="en-US" sz="950" dirty="0">
                <a:solidFill>
                  <a:srgbClr val="142433"/>
                </a:solidFill>
                <a:latin typeface="Calibri" pitchFamily="34" charset="0"/>
                <a:ea typeface="Calibri" pitchFamily="34" charset="-122"/>
                <a:cs typeface="Calibri" pitchFamily="34" charset="-120"/>
              </a:rPr>
              <a:t>Counted complaints by Resolution_Status using a PivotTable.</a:t>
            </a:r>
            <a:endParaRPr lang="en-US" sz="950" dirty="0"/>
          </a:p>
        </p:txBody>
      </p:sp>
      <p:sp>
        <p:nvSpPr>
          <p:cNvPr id="10" name="Shape 8"/>
          <p:cNvSpPr/>
          <p:nvPr/>
        </p:nvSpPr>
        <p:spPr>
          <a:xfrm>
            <a:off x="7991856" y="1115568"/>
            <a:ext cx="3611880" cy="658368"/>
          </a:xfrm>
          <a:prstGeom prst="roundRect">
            <a:avLst>
              <a:gd name="adj" fmla="val 6944"/>
            </a:avLst>
          </a:prstGeom>
          <a:solidFill>
            <a:srgbClr val="EAF1F8"/>
          </a:solidFill>
          <a:ln/>
        </p:spPr>
        <p:txBody>
          <a:bodyPr/>
          <a:lstStyle/>
          <a:p>
            <a:endParaRPr lang="en-IN"/>
          </a:p>
        </p:txBody>
      </p:sp>
      <p:sp>
        <p:nvSpPr>
          <p:cNvPr id="11" name="Text 9"/>
          <p:cNvSpPr/>
          <p:nvPr/>
        </p:nvSpPr>
        <p:spPr>
          <a:xfrm>
            <a:off x="8101584" y="1161288"/>
            <a:ext cx="3392424" cy="201168"/>
          </a:xfrm>
          <a:prstGeom prst="rect">
            <a:avLst/>
          </a:prstGeom>
          <a:noFill/>
          <a:ln/>
        </p:spPr>
        <p:txBody>
          <a:bodyPr wrap="square" rtlCol="0" anchor="ctr"/>
          <a:lstStyle/>
          <a:p>
            <a:pPr marL="0" indent="0">
              <a:buNone/>
            </a:pPr>
            <a:r>
              <a:rPr lang="en-US" sz="850" b="1" kern="0" spc="100" dirty="0">
                <a:solidFill>
                  <a:srgbClr val="1B7A9E"/>
                </a:solidFill>
                <a:latin typeface="Calibri" pitchFamily="34" charset="0"/>
                <a:ea typeface="Calibri" pitchFamily="34" charset="-122"/>
                <a:cs typeface="Calibri" pitchFamily="34" charset="-120"/>
              </a:rPr>
              <a:t>RESULT</a:t>
            </a:r>
            <a:endParaRPr lang="en-US" sz="850" dirty="0"/>
          </a:p>
        </p:txBody>
      </p:sp>
      <p:sp>
        <p:nvSpPr>
          <p:cNvPr id="12" name="Text 10"/>
          <p:cNvSpPr/>
          <p:nvPr/>
        </p:nvSpPr>
        <p:spPr>
          <a:xfrm>
            <a:off x="8101584" y="1344168"/>
            <a:ext cx="3392424" cy="384048"/>
          </a:xfrm>
          <a:prstGeom prst="rect">
            <a:avLst/>
          </a:prstGeom>
          <a:noFill/>
          <a:ln/>
        </p:spPr>
        <p:txBody>
          <a:bodyPr wrap="square" rtlCol="0" anchor="ctr"/>
          <a:lstStyle/>
          <a:p>
            <a:pPr marL="0" indent="0">
              <a:lnSpc>
                <a:spcPct val="102000"/>
              </a:lnSpc>
              <a:buNone/>
            </a:pPr>
            <a:r>
              <a:rPr lang="en-US" sz="950" dirty="0">
                <a:solidFill>
                  <a:srgbClr val="142433"/>
                </a:solidFill>
                <a:latin typeface="Calibri" pitchFamily="34" charset="0"/>
                <a:ea typeface="Calibri" pitchFamily="34" charset="-122"/>
                <a:cs typeface="Calibri" pitchFamily="34" charset="-120"/>
              </a:rPr>
              <a:t>Resolved 783 · In Progress 241 · Pending 176</a:t>
            </a:r>
            <a:endParaRPr lang="en-US" sz="950" dirty="0"/>
          </a:p>
        </p:txBody>
      </p:sp>
      <p:graphicFrame>
        <p:nvGraphicFramePr>
          <p:cNvPr id="13" name="Chart 0"/>
          <p:cNvGraphicFramePr/>
          <p:nvPr/>
        </p:nvGraphicFramePr>
        <p:xfrm>
          <a:off x="457200" y="2011680"/>
          <a:ext cx="5394960" cy="3566160"/>
        </p:xfrm>
        <a:graphic>
          <a:graphicData uri="http://schemas.openxmlformats.org/drawingml/2006/chart">
            <c:chart xmlns:c="http://schemas.openxmlformats.org/drawingml/2006/chart" xmlns:r="http://schemas.openxmlformats.org/officeDocument/2006/relationships" r:id="rId3"/>
          </a:graphicData>
        </a:graphic>
      </p:graphicFrame>
      <p:sp>
        <p:nvSpPr>
          <p:cNvPr id="14" name="Shape 11"/>
          <p:cNvSpPr/>
          <p:nvPr/>
        </p:nvSpPr>
        <p:spPr>
          <a:xfrm>
            <a:off x="6126480" y="2057400"/>
            <a:ext cx="5532120" cy="658368"/>
          </a:xfrm>
          <a:prstGeom prst="roundRect">
            <a:avLst>
              <a:gd name="adj" fmla="val 8333"/>
            </a:avLst>
          </a:prstGeom>
          <a:solidFill>
            <a:srgbClr val="EAF1F8"/>
          </a:solidFill>
          <a:ln/>
        </p:spPr>
        <p:txBody>
          <a:bodyPr/>
          <a:lstStyle/>
          <a:p>
            <a:endParaRPr lang="en-IN"/>
          </a:p>
        </p:txBody>
      </p:sp>
      <p:sp>
        <p:nvSpPr>
          <p:cNvPr id="15" name="Text 12"/>
          <p:cNvSpPr/>
          <p:nvPr/>
        </p:nvSpPr>
        <p:spPr>
          <a:xfrm>
            <a:off x="6309360" y="2057400"/>
            <a:ext cx="1280160" cy="658368"/>
          </a:xfrm>
          <a:prstGeom prst="rect">
            <a:avLst/>
          </a:prstGeom>
          <a:noFill/>
          <a:ln/>
        </p:spPr>
        <p:txBody>
          <a:bodyPr wrap="square" rtlCol="0" anchor="ctr"/>
          <a:lstStyle/>
          <a:p>
            <a:pPr marL="0" indent="0">
              <a:buNone/>
            </a:pPr>
            <a:r>
              <a:rPr lang="en-US" sz="1700" b="1" dirty="0">
                <a:solidFill>
                  <a:srgbClr val="0B2E4F"/>
                </a:solidFill>
                <a:latin typeface="Cambria" pitchFamily="34" charset="0"/>
                <a:ea typeface="Cambria" pitchFamily="34" charset="-122"/>
                <a:cs typeface="Cambria" pitchFamily="34" charset="-120"/>
              </a:rPr>
              <a:t>783</a:t>
            </a:r>
            <a:endParaRPr lang="en-US" sz="1700" dirty="0"/>
          </a:p>
        </p:txBody>
      </p:sp>
      <p:sp>
        <p:nvSpPr>
          <p:cNvPr id="16" name="Text 13"/>
          <p:cNvSpPr/>
          <p:nvPr/>
        </p:nvSpPr>
        <p:spPr>
          <a:xfrm>
            <a:off x="7498080" y="2057400"/>
            <a:ext cx="4023360" cy="658368"/>
          </a:xfrm>
          <a:prstGeom prst="rect">
            <a:avLst/>
          </a:prstGeom>
          <a:noFill/>
          <a:ln/>
        </p:spPr>
        <p:txBody>
          <a:bodyPr wrap="square" rtlCol="0" anchor="ctr"/>
          <a:lstStyle/>
          <a:p>
            <a:pPr marL="0" indent="0">
              <a:buNone/>
            </a:pPr>
            <a:r>
              <a:rPr lang="en-US" sz="1250" dirty="0">
                <a:solidFill>
                  <a:srgbClr val="142433"/>
                </a:solidFill>
                <a:latin typeface="Calibri" pitchFamily="34" charset="0"/>
                <a:ea typeface="Calibri" pitchFamily="34" charset="-122"/>
                <a:cs typeface="Calibri" pitchFamily="34" charset="-120"/>
              </a:rPr>
              <a:t>Resolved ≈ 65%</a:t>
            </a:r>
            <a:endParaRPr lang="en-US" sz="1250" dirty="0"/>
          </a:p>
        </p:txBody>
      </p:sp>
      <p:sp>
        <p:nvSpPr>
          <p:cNvPr id="17" name="Shape 14"/>
          <p:cNvSpPr/>
          <p:nvPr/>
        </p:nvSpPr>
        <p:spPr>
          <a:xfrm>
            <a:off x="6126480" y="2834640"/>
            <a:ext cx="5532120" cy="658368"/>
          </a:xfrm>
          <a:prstGeom prst="roundRect">
            <a:avLst>
              <a:gd name="adj" fmla="val 8333"/>
            </a:avLst>
          </a:prstGeom>
          <a:solidFill>
            <a:srgbClr val="EAF1F8"/>
          </a:solidFill>
          <a:ln/>
        </p:spPr>
        <p:txBody>
          <a:bodyPr/>
          <a:lstStyle/>
          <a:p>
            <a:endParaRPr lang="en-IN"/>
          </a:p>
        </p:txBody>
      </p:sp>
      <p:sp>
        <p:nvSpPr>
          <p:cNvPr id="18" name="Text 15"/>
          <p:cNvSpPr/>
          <p:nvPr/>
        </p:nvSpPr>
        <p:spPr>
          <a:xfrm>
            <a:off x="6309360" y="2834640"/>
            <a:ext cx="1280160" cy="658368"/>
          </a:xfrm>
          <a:prstGeom prst="rect">
            <a:avLst/>
          </a:prstGeom>
          <a:noFill/>
          <a:ln/>
        </p:spPr>
        <p:txBody>
          <a:bodyPr wrap="square" rtlCol="0" anchor="ctr"/>
          <a:lstStyle/>
          <a:p>
            <a:pPr marL="0" indent="0">
              <a:buNone/>
            </a:pPr>
            <a:r>
              <a:rPr lang="en-US" sz="1700" b="1" dirty="0">
                <a:solidFill>
                  <a:srgbClr val="0B2E4F"/>
                </a:solidFill>
                <a:latin typeface="Cambria" pitchFamily="34" charset="0"/>
                <a:ea typeface="Cambria" pitchFamily="34" charset="-122"/>
                <a:cs typeface="Cambria" pitchFamily="34" charset="-120"/>
              </a:rPr>
              <a:t>241</a:t>
            </a:r>
            <a:endParaRPr lang="en-US" sz="1700" dirty="0"/>
          </a:p>
        </p:txBody>
      </p:sp>
      <p:sp>
        <p:nvSpPr>
          <p:cNvPr id="19" name="Text 16"/>
          <p:cNvSpPr/>
          <p:nvPr/>
        </p:nvSpPr>
        <p:spPr>
          <a:xfrm>
            <a:off x="7498080" y="2834640"/>
            <a:ext cx="4023360" cy="658368"/>
          </a:xfrm>
          <a:prstGeom prst="rect">
            <a:avLst/>
          </a:prstGeom>
          <a:noFill/>
          <a:ln/>
        </p:spPr>
        <p:txBody>
          <a:bodyPr wrap="square" rtlCol="0" anchor="ctr"/>
          <a:lstStyle/>
          <a:p>
            <a:pPr marL="0" indent="0">
              <a:buNone/>
            </a:pPr>
            <a:r>
              <a:rPr lang="en-US" sz="1250" dirty="0">
                <a:solidFill>
                  <a:srgbClr val="142433"/>
                </a:solidFill>
                <a:latin typeface="Calibri" pitchFamily="34" charset="0"/>
                <a:ea typeface="Calibri" pitchFamily="34" charset="-122"/>
                <a:cs typeface="Calibri" pitchFamily="34" charset="-120"/>
              </a:rPr>
              <a:t>In Progress ≈ 20%</a:t>
            </a:r>
            <a:endParaRPr lang="en-US" sz="1250" dirty="0"/>
          </a:p>
        </p:txBody>
      </p:sp>
      <p:sp>
        <p:nvSpPr>
          <p:cNvPr id="20" name="Shape 17"/>
          <p:cNvSpPr/>
          <p:nvPr/>
        </p:nvSpPr>
        <p:spPr>
          <a:xfrm>
            <a:off x="6126480" y="3611880"/>
            <a:ext cx="5532120" cy="658368"/>
          </a:xfrm>
          <a:prstGeom prst="roundRect">
            <a:avLst>
              <a:gd name="adj" fmla="val 8333"/>
            </a:avLst>
          </a:prstGeom>
          <a:solidFill>
            <a:srgbClr val="EAF1F8"/>
          </a:solidFill>
          <a:ln/>
        </p:spPr>
        <p:txBody>
          <a:bodyPr/>
          <a:lstStyle/>
          <a:p>
            <a:endParaRPr lang="en-IN"/>
          </a:p>
        </p:txBody>
      </p:sp>
      <p:sp>
        <p:nvSpPr>
          <p:cNvPr id="21" name="Text 18"/>
          <p:cNvSpPr/>
          <p:nvPr/>
        </p:nvSpPr>
        <p:spPr>
          <a:xfrm>
            <a:off x="6309360" y="3611880"/>
            <a:ext cx="1280160" cy="658368"/>
          </a:xfrm>
          <a:prstGeom prst="rect">
            <a:avLst/>
          </a:prstGeom>
          <a:noFill/>
          <a:ln/>
        </p:spPr>
        <p:txBody>
          <a:bodyPr wrap="square" rtlCol="0" anchor="ctr"/>
          <a:lstStyle/>
          <a:p>
            <a:pPr marL="0" indent="0">
              <a:buNone/>
            </a:pPr>
            <a:r>
              <a:rPr lang="en-US" sz="1700" b="1" dirty="0">
                <a:solidFill>
                  <a:srgbClr val="0B2E4F"/>
                </a:solidFill>
                <a:latin typeface="Cambria" pitchFamily="34" charset="0"/>
                <a:ea typeface="Cambria" pitchFamily="34" charset="-122"/>
                <a:cs typeface="Cambria" pitchFamily="34" charset="-120"/>
              </a:rPr>
              <a:t>176</a:t>
            </a:r>
            <a:endParaRPr lang="en-US" sz="1700" dirty="0"/>
          </a:p>
        </p:txBody>
      </p:sp>
      <p:sp>
        <p:nvSpPr>
          <p:cNvPr id="22" name="Text 19"/>
          <p:cNvSpPr/>
          <p:nvPr/>
        </p:nvSpPr>
        <p:spPr>
          <a:xfrm>
            <a:off x="7498080" y="3611880"/>
            <a:ext cx="4023360" cy="658368"/>
          </a:xfrm>
          <a:prstGeom prst="rect">
            <a:avLst/>
          </a:prstGeom>
          <a:noFill/>
          <a:ln/>
        </p:spPr>
        <p:txBody>
          <a:bodyPr wrap="square" rtlCol="0" anchor="ctr"/>
          <a:lstStyle/>
          <a:p>
            <a:pPr marL="0" indent="0">
              <a:buNone/>
            </a:pPr>
            <a:r>
              <a:rPr lang="en-US" sz="1250" dirty="0">
                <a:solidFill>
                  <a:srgbClr val="142433"/>
                </a:solidFill>
                <a:latin typeface="Calibri" pitchFamily="34" charset="0"/>
                <a:ea typeface="Calibri" pitchFamily="34" charset="-122"/>
                <a:cs typeface="Calibri" pitchFamily="34" charset="-120"/>
              </a:rPr>
              <a:t>Pending ≈ 15%</a:t>
            </a:r>
            <a:endParaRPr lang="en-US" sz="1250" dirty="0"/>
          </a:p>
        </p:txBody>
      </p:sp>
      <p:sp>
        <p:nvSpPr>
          <p:cNvPr id="23" name="Shape 20"/>
          <p:cNvSpPr/>
          <p:nvPr/>
        </p:nvSpPr>
        <p:spPr>
          <a:xfrm>
            <a:off x="6126480" y="4434840"/>
            <a:ext cx="5532120" cy="1143000"/>
          </a:xfrm>
          <a:prstGeom prst="roundRect">
            <a:avLst>
              <a:gd name="adj" fmla="val 6400"/>
            </a:avLst>
          </a:prstGeom>
          <a:solidFill>
            <a:srgbClr val="0B2E4F"/>
          </a:solidFill>
          <a:ln/>
        </p:spPr>
        <p:txBody>
          <a:bodyPr/>
          <a:lstStyle/>
          <a:p>
            <a:endParaRPr lang="en-IN"/>
          </a:p>
        </p:txBody>
      </p:sp>
      <p:sp>
        <p:nvSpPr>
          <p:cNvPr id="24" name="Text 21"/>
          <p:cNvSpPr/>
          <p:nvPr/>
        </p:nvSpPr>
        <p:spPr>
          <a:xfrm>
            <a:off x="6355080" y="4572000"/>
            <a:ext cx="5120640" cy="274320"/>
          </a:xfrm>
          <a:prstGeom prst="rect">
            <a:avLst/>
          </a:prstGeom>
          <a:noFill/>
          <a:ln/>
        </p:spPr>
        <p:txBody>
          <a:bodyPr wrap="square" rtlCol="0" anchor="ctr"/>
          <a:lstStyle/>
          <a:p>
            <a:pPr marL="0" indent="0">
              <a:buNone/>
            </a:pPr>
            <a:r>
              <a:rPr lang="en-US" sz="1000" b="1" dirty="0">
                <a:solidFill>
                  <a:srgbClr val="5FC2E8"/>
                </a:solidFill>
                <a:latin typeface="Calibri" pitchFamily="34" charset="0"/>
                <a:ea typeface="Calibri" pitchFamily="34" charset="-122"/>
                <a:cs typeface="Calibri" pitchFamily="34" charset="-120"/>
              </a:rPr>
              <a:t>INSIGHT</a:t>
            </a:r>
            <a:endParaRPr lang="en-US" sz="1000" dirty="0"/>
          </a:p>
        </p:txBody>
      </p:sp>
      <p:sp>
        <p:nvSpPr>
          <p:cNvPr id="25" name="Text 22"/>
          <p:cNvSpPr/>
          <p:nvPr/>
        </p:nvSpPr>
        <p:spPr>
          <a:xfrm>
            <a:off x="6355080" y="4846320"/>
            <a:ext cx="5120640" cy="685800"/>
          </a:xfrm>
          <a:prstGeom prst="rect">
            <a:avLst/>
          </a:prstGeom>
          <a:noFill/>
          <a:ln/>
        </p:spPr>
        <p:txBody>
          <a:bodyPr wrap="square" rtlCol="0" anchor="ctr"/>
          <a:lstStyle/>
          <a:p>
            <a:pPr marL="0" indent="0">
              <a:buNone/>
            </a:pPr>
            <a:r>
              <a:rPr lang="en-US" sz="1400" b="1" dirty="0">
                <a:solidFill>
                  <a:srgbClr val="FFFFFF"/>
                </a:solidFill>
                <a:latin typeface="Cambria" pitchFamily="34" charset="0"/>
                <a:ea typeface="Cambria" pitchFamily="34" charset="-122"/>
                <a:cs typeface="Cambria" pitchFamily="34" charset="-120"/>
              </a:rPr>
              <a:t>417 complaints are still either pending or in progress.</a:t>
            </a:r>
            <a:endParaRPr lang="en-US" sz="1400" dirty="0"/>
          </a:p>
        </p:txBody>
      </p:sp>
      <p:sp>
        <p:nvSpPr>
          <p:cNvPr id="27" name="Text 23"/>
          <p:cNvSpPr/>
          <p:nvPr/>
        </p:nvSpPr>
        <p:spPr>
          <a:xfrm>
            <a:off x="457200" y="6473952"/>
            <a:ext cx="7315200" cy="274320"/>
          </a:xfrm>
          <a:prstGeom prst="rect">
            <a:avLst/>
          </a:prstGeom>
          <a:noFill/>
          <a:ln/>
        </p:spPr>
        <p:txBody>
          <a:bodyPr wrap="square" rtlCol="0" anchor="ctr"/>
          <a:lstStyle/>
          <a:p>
            <a:pPr marL="0" indent="0">
              <a:buNone/>
            </a:pPr>
            <a:r>
              <a:rPr lang="en-US" sz="900" dirty="0">
                <a:solidFill>
                  <a:srgbClr val="5B7185"/>
                </a:solidFill>
                <a:latin typeface="Calibri" pitchFamily="34" charset="0"/>
                <a:ea typeface="Calibri" pitchFamily="34" charset="-122"/>
                <a:cs typeface="Calibri" pitchFamily="34" charset="-120"/>
              </a:rPr>
              <a:t>Banking Customer Satisfaction Dashboard</a:t>
            </a:r>
            <a:endParaRPr lang="en-US" sz="900" dirty="0"/>
          </a:p>
        </p:txBody>
      </p:sp>
      <p:sp>
        <p:nvSpPr>
          <p:cNvPr id="28" name="Text 24"/>
          <p:cNvSpPr/>
          <p:nvPr/>
        </p:nvSpPr>
        <p:spPr>
          <a:xfrm>
            <a:off x="11274552" y="6473952"/>
            <a:ext cx="457200" cy="274320"/>
          </a:xfrm>
          <a:prstGeom prst="rect">
            <a:avLst/>
          </a:prstGeom>
          <a:noFill/>
          <a:ln/>
        </p:spPr>
        <p:txBody>
          <a:bodyPr wrap="square" rtlCol="0" anchor="ctr"/>
          <a:lstStyle/>
          <a:p>
            <a:pPr marL="0" indent="0" algn="r">
              <a:buNone/>
            </a:pPr>
            <a:r>
              <a:rPr lang="en-US" sz="900" dirty="0">
                <a:solidFill>
                  <a:srgbClr val="5B7185"/>
                </a:solidFill>
                <a:latin typeface="Calibri" pitchFamily="34" charset="0"/>
                <a:ea typeface="Calibri" pitchFamily="34" charset="-122"/>
                <a:cs typeface="Calibri" pitchFamily="34" charset="-120"/>
              </a:rPr>
              <a:t>5</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164592"/>
            <a:ext cx="11091672" cy="274320"/>
          </a:xfrm>
          <a:prstGeom prst="rect">
            <a:avLst/>
          </a:prstGeom>
          <a:noFill/>
          <a:ln/>
        </p:spPr>
        <p:txBody>
          <a:bodyPr wrap="square" rtlCol="0" anchor="ctr"/>
          <a:lstStyle/>
          <a:p>
            <a:pPr marL="0" indent="0">
              <a:buNone/>
            </a:pPr>
            <a:r>
              <a:rPr lang="en-US" sz="1200" b="1" kern="0" spc="200" dirty="0">
                <a:solidFill>
                  <a:srgbClr val="1B7A9E"/>
                </a:solidFill>
                <a:latin typeface="Calibri" pitchFamily="34" charset="0"/>
                <a:ea typeface="Calibri" pitchFamily="34" charset="-122"/>
                <a:cs typeface="Calibri" pitchFamily="34" charset="-120"/>
              </a:rPr>
              <a:t>OBJECTIVE 2</a:t>
            </a:r>
            <a:endParaRPr lang="en-US" sz="1200" dirty="0"/>
          </a:p>
        </p:txBody>
      </p:sp>
      <p:sp>
        <p:nvSpPr>
          <p:cNvPr id="3" name="Text 1"/>
          <p:cNvSpPr/>
          <p:nvPr/>
        </p:nvSpPr>
        <p:spPr>
          <a:xfrm>
            <a:off x="548640" y="411480"/>
            <a:ext cx="11091672" cy="731520"/>
          </a:xfrm>
          <a:prstGeom prst="rect">
            <a:avLst/>
          </a:prstGeom>
          <a:noFill/>
          <a:ln/>
        </p:spPr>
        <p:txBody>
          <a:bodyPr wrap="square" rtlCol="0" anchor="ctr"/>
          <a:lstStyle/>
          <a:p>
            <a:pPr marL="0" indent="0">
              <a:buNone/>
            </a:pPr>
            <a:r>
              <a:rPr lang="en-US" sz="2700" b="1" dirty="0">
                <a:solidFill>
                  <a:srgbClr val="142433"/>
                </a:solidFill>
                <a:latin typeface="Cambria" pitchFamily="34" charset="0"/>
                <a:ea typeface="Cambria" pitchFamily="34" charset="-122"/>
                <a:cs typeface="Cambria" pitchFamily="34" charset="-120"/>
              </a:rPr>
              <a:t>Complaint Type Distribution</a:t>
            </a:r>
            <a:endParaRPr lang="en-US" sz="2700" dirty="0"/>
          </a:p>
        </p:txBody>
      </p:sp>
      <p:sp>
        <p:nvSpPr>
          <p:cNvPr id="4" name="Shape 2"/>
          <p:cNvSpPr/>
          <p:nvPr/>
        </p:nvSpPr>
        <p:spPr>
          <a:xfrm>
            <a:off x="548640" y="1115568"/>
            <a:ext cx="3611880" cy="658368"/>
          </a:xfrm>
          <a:prstGeom prst="roundRect">
            <a:avLst>
              <a:gd name="adj" fmla="val 6944"/>
            </a:avLst>
          </a:prstGeom>
          <a:solidFill>
            <a:srgbClr val="EAF1F8"/>
          </a:solidFill>
          <a:ln/>
        </p:spPr>
        <p:txBody>
          <a:bodyPr/>
          <a:lstStyle/>
          <a:p>
            <a:endParaRPr lang="en-IN"/>
          </a:p>
        </p:txBody>
      </p:sp>
      <p:sp>
        <p:nvSpPr>
          <p:cNvPr id="5" name="Text 3"/>
          <p:cNvSpPr/>
          <p:nvPr/>
        </p:nvSpPr>
        <p:spPr>
          <a:xfrm>
            <a:off x="658368" y="1161288"/>
            <a:ext cx="3392424" cy="201168"/>
          </a:xfrm>
          <a:prstGeom prst="rect">
            <a:avLst/>
          </a:prstGeom>
          <a:noFill/>
          <a:ln/>
        </p:spPr>
        <p:txBody>
          <a:bodyPr wrap="square" rtlCol="0" anchor="ctr"/>
          <a:lstStyle/>
          <a:p>
            <a:pPr marL="0" indent="0">
              <a:buNone/>
            </a:pPr>
            <a:r>
              <a:rPr lang="en-US" sz="850" b="1" kern="0" spc="100" dirty="0">
                <a:solidFill>
                  <a:srgbClr val="1B7A9E"/>
                </a:solidFill>
                <a:latin typeface="Calibri" pitchFamily="34" charset="0"/>
                <a:ea typeface="Calibri" pitchFamily="34" charset="-122"/>
                <a:cs typeface="Calibri" pitchFamily="34" charset="-120"/>
              </a:rPr>
              <a:t>OBJECTIVE</a:t>
            </a:r>
            <a:endParaRPr lang="en-US" sz="850" dirty="0"/>
          </a:p>
        </p:txBody>
      </p:sp>
      <p:sp>
        <p:nvSpPr>
          <p:cNvPr id="6" name="Text 4"/>
          <p:cNvSpPr/>
          <p:nvPr/>
        </p:nvSpPr>
        <p:spPr>
          <a:xfrm>
            <a:off x="658368" y="1344168"/>
            <a:ext cx="3392424" cy="384048"/>
          </a:xfrm>
          <a:prstGeom prst="rect">
            <a:avLst/>
          </a:prstGeom>
          <a:noFill/>
          <a:ln/>
        </p:spPr>
        <p:txBody>
          <a:bodyPr wrap="square" rtlCol="0" anchor="ctr"/>
          <a:lstStyle/>
          <a:p>
            <a:pPr marL="0" indent="0">
              <a:lnSpc>
                <a:spcPct val="102000"/>
              </a:lnSpc>
              <a:buNone/>
            </a:pPr>
            <a:r>
              <a:rPr lang="en-US" sz="950" dirty="0">
                <a:solidFill>
                  <a:srgbClr val="142433"/>
                </a:solidFill>
                <a:latin typeface="Calibri" pitchFamily="34" charset="0"/>
                <a:ea typeface="Calibri" pitchFamily="34" charset="-122"/>
                <a:cs typeface="Calibri" pitchFamily="34" charset="-120"/>
              </a:rPr>
              <a:t>Identify which complaint types generate the highest volume.</a:t>
            </a:r>
            <a:endParaRPr lang="en-US" sz="950" dirty="0"/>
          </a:p>
        </p:txBody>
      </p:sp>
      <p:sp>
        <p:nvSpPr>
          <p:cNvPr id="7" name="Shape 5"/>
          <p:cNvSpPr/>
          <p:nvPr/>
        </p:nvSpPr>
        <p:spPr>
          <a:xfrm>
            <a:off x="4270248" y="1115568"/>
            <a:ext cx="3611880" cy="658368"/>
          </a:xfrm>
          <a:prstGeom prst="roundRect">
            <a:avLst>
              <a:gd name="adj" fmla="val 6944"/>
            </a:avLst>
          </a:prstGeom>
          <a:solidFill>
            <a:srgbClr val="EAF1F8"/>
          </a:solidFill>
          <a:ln/>
        </p:spPr>
        <p:txBody>
          <a:bodyPr/>
          <a:lstStyle/>
          <a:p>
            <a:endParaRPr lang="en-IN"/>
          </a:p>
        </p:txBody>
      </p:sp>
      <p:sp>
        <p:nvSpPr>
          <p:cNvPr id="8" name="Text 6"/>
          <p:cNvSpPr/>
          <p:nvPr/>
        </p:nvSpPr>
        <p:spPr>
          <a:xfrm>
            <a:off x="4379976" y="1161288"/>
            <a:ext cx="3392424" cy="201168"/>
          </a:xfrm>
          <a:prstGeom prst="rect">
            <a:avLst/>
          </a:prstGeom>
          <a:noFill/>
          <a:ln/>
        </p:spPr>
        <p:txBody>
          <a:bodyPr wrap="square" rtlCol="0" anchor="ctr"/>
          <a:lstStyle/>
          <a:p>
            <a:pPr marL="0" indent="0">
              <a:buNone/>
            </a:pPr>
            <a:r>
              <a:rPr lang="en-US" sz="850" b="1" kern="0" spc="100" dirty="0">
                <a:solidFill>
                  <a:srgbClr val="1B7A9E"/>
                </a:solidFill>
                <a:latin typeface="Calibri" pitchFamily="34" charset="0"/>
                <a:ea typeface="Calibri" pitchFamily="34" charset="-122"/>
                <a:cs typeface="Calibri" pitchFamily="34" charset="-120"/>
              </a:rPr>
              <a:t>ANALYSIS</a:t>
            </a:r>
            <a:endParaRPr lang="en-US" sz="850" dirty="0"/>
          </a:p>
        </p:txBody>
      </p:sp>
      <p:sp>
        <p:nvSpPr>
          <p:cNvPr id="9" name="Text 7"/>
          <p:cNvSpPr/>
          <p:nvPr/>
        </p:nvSpPr>
        <p:spPr>
          <a:xfrm>
            <a:off x="4379976" y="1344168"/>
            <a:ext cx="3392424" cy="384048"/>
          </a:xfrm>
          <a:prstGeom prst="rect">
            <a:avLst/>
          </a:prstGeom>
          <a:noFill/>
          <a:ln/>
        </p:spPr>
        <p:txBody>
          <a:bodyPr wrap="square" rtlCol="0" anchor="ctr"/>
          <a:lstStyle/>
          <a:p>
            <a:pPr marL="0" indent="0">
              <a:lnSpc>
                <a:spcPct val="102000"/>
              </a:lnSpc>
              <a:buNone/>
            </a:pPr>
            <a:r>
              <a:rPr lang="en-US" sz="950" dirty="0">
                <a:solidFill>
                  <a:srgbClr val="142433"/>
                </a:solidFill>
                <a:latin typeface="Calibri" pitchFamily="34" charset="0"/>
                <a:ea typeface="Calibri" pitchFamily="34" charset="-122"/>
                <a:cs typeface="Calibri" pitchFamily="34" charset="-120"/>
              </a:rPr>
              <a:t>Counted complaints by Complaint_Type using a PivotTable.</a:t>
            </a:r>
            <a:endParaRPr lang="en-US" sz="950" dirty="0"/>
          </a:p>
        </p:txBody>
      </p:sp>
      <p:sp>
        <p:nvSpPr>
          <p:cNvPr id="10" name="Shape 8"/>
          <p:cNvSpPr/>
          <p:nvPr/>
        </p:nvSpPr>
        <p:spPr>
          <a:xfrm>
            <a:off x="7991856" y="1115568"/>
            <a:ext cx="3611880" cy="658368"/>
          </a:xfrm>
          <a:prstGeom prst="roundRect">
            <a:avLst>
              <a:gd name="adj" fmla="val 6944"/>
            </a:avLst>
          </a:prstGeom>
          <a:solidFill>
            <a:srgbClr val="EAF1F8"/>
          </a:solidFill>
          <a:ln/>
        </p:spPr>
        <p:txBody>
          <a:bodyPr/>
          <a:lstStyle/>
          <a:p>
            <a:endParaRPr lang="en-IN"/>
          </a:p>
        </p:txBody>
      </p:sp>
      <p:sp>
        <p:nvSpPr>
          <p:cNvPr id="11" name="Text 9"/>
          <p:cNvSpPr/>
          <p:nvPr/>
        </p:nvSpPr>
        <p:spPr>
          <a:xfrm>
            <a:off x="8101584" y="1161288"/>
            <a:ext cx="3392424" cy="201168"/>
          </a:xfrm>
          <a:prstGeom prst="rect">
            <a:avLst/>
          </a:prstGeom>
          <a:noFill/>
          <a:ln/>
        </p:spPr>
        <p:txBody>
          <a:bodyPr wrap="square" rtlCol="0" anchor="ctr"/>
          <a:lstStyle/>
          <a:p>
            <a:pPr marL="0" indent="0">
              <a:buNone/>
            </a:pPr>
            <a:r>
              <a:rPr lang="en-US" sz="850" b="1" kern="0" spc="100" dirty="0">
                <a:solidFill>
                  <a:srgbClr val="1B7A9E"/>
                </a:solidFill>
                <a:latin typeface="Calibri" pitchFamily="34" charset="0"/>
                <a:ea typeface="Calibri" pitchFamily="34" charset="-122"/>
                <a:cs typeface="Calibri" pitchFamily="34" charset="-120"/>
              </a:rPr>
              <a:t>RESULT</a:t>
            </a:r>
            <a:endParaRPr lang="en-US" sz="850" dirty="0"/>
          </a:p>
        </p:txBody>
      </p:sp>
      <p:sp>
        <p:nvSpPr>
          <p:cNvPr id="12" name="Text 10"/>
          <p:cNvSpPr/>
          <p:nvPr/>
        </p:nvSpPr>
        <p:spPr>
          <a:xfrm>
            <a:off x="8101584" y="1344168"/>
            <a:ext cx="3392424" cy="384048"/>
          </a:xfrm>
          <a:prstGeom prst="rect">
            <a:avLst/>
          </a:prstGeom>
          <a:noFill/>
          <a:ln/>
        </p:spPr>
        <p:txBody>
          <a:bodyPr wrap="square" rtlCol="0" anchor="ctr"/>
          <a:lstStyle/>
          <a:p>
            <a:pPr marL="0" indent="0">
              <a:lnSpc>
                <a:spcPct val="102000"/>
              </a:lnSpc>
              <a:buNone/>
            </a:pPr>
            <a:r>
              <a:rPr lang="en-US" sz="950" dirty="0">
                <a:solidFill>
                  <a:srgbClr val="142433"/>
                </a:solidFill>
                <a:latin typeface="Calibri" pitchFamily="34" charset="0"/>
                <a:ea typeface="Calibri" pitchFamily="34" charset="-122"/>
                <a:cs typeface="Calibri" pitchFamily="34" charset="-120"/>
              </a:rPr>
              <a:t>Fraud Investigation leads at 165, Account Access lowest at 131.</a:t>
            </a:r>
            <a:endParaRPr lang="en-US" sz="950" dirty="0"/>
          </a:p>
        </p:txBody>
      </p:sp>
      <p:graphicFrame>
        <p:nvGraphicFramePr>
          <p:cNvPr id="13" name="Chart 0"/>
          <p:cNvGraphicFramePr/>
          <p:nvPr/>
        </p:nvGraphicFramePr>
        <p:xfrm>
          <a:off x="457200" y="2057400"/>
          <a:ext cx="7498080" cy="3977640"/>
        </p:xfrm>
        <a:graphic>
          <a:graphicData uri="http://schemas.openxmlformats.org/drawingml/2006/chart">
            <c:chart xmlns:c="http://schemas.openxmlformats.org/drawingml/2006/chart" xmlns:r="http://schemas.openxmlformats.org/officeDocument/2006/relationships" r:id="rId3"/>
          </a:graphicData>
        </a:graphic>
      </p:graphicFrame>
      <p:sp>
        <p:nvSpPr>
          <p:cNvPr id="14" name="Shape 11"/>
          <p:cNvSpPr/>
          <p:nvPr/>
        </p:nvSpPr>
        <p:spPr>
          <a:xfrm>
            <a:off x="8229600" y="2057400"/>
            <a:ext cx="3429000" cy="3977640"/>
          </a:xfrm>
          <a:prstGeom prst="roundRect">
            <a:avLst>
              <a:gd name="adj" fmla="val 2133"/>
            </a:avLst>
          </a:prstGeom>
          <a:solidFill>
            <a:srgbClr val="0B2E4F"/>
          </a:solidFill>
          <a:ln/>
        </p:spPr>
        <p:txBody>
          <a:bodyPr/>
          <a:lstStyle/>
          <a:p>
            <a:endParaRPr lang="en-IN"/>
          </a:p>
        </p:txBody>
      </p:sp>
      <p:sp>
        <p:nvSpPr>
          <p:cNvPr id="15" name="Text 12"/>
          <p:cNvSpPr/>
          <p:nvPr/>
        </p:nvSpPr>
        <p:spPr>
          <a:xfrm>
            <a:off x="8458200" y="2240280"/>
            <a:ext cx="2971800" cy="274320"/>
          </a:xfrm>
          <a:prstGeom prst="rect">
            <a:avLst/>
          </a:prstGeom>
          <a:noFill/>
          <a:ln/>
        </p:spPr>
        <p:txBody>
          <a:bodyPr wrap="square" rtlCol="0" anchor="ctr"/>
          <a:lstStyle/>
          <a:p>
            <a:pPr marL="0" indent="0">
              <a:buNone/>
            </a:pPr>
            <a:r>
              <a:rPr lang="en-US" sz="1050" b="1" dirty="0">
                <a:solidFill>
                  <a:srgbClr val="5FC2E8"/>
                </a:solidFill>
                <a:latin typeface="Calibri" pitchFamily="34" charset="0"/>
                <a:ea typeface="Calibri" pitchFamily="34" charset="-122"/>
                <a:cs typeface="Calibri" pitchFamily="34" charset="-120"/>
              </a:rPr>
              <a:t>INSIGHT</a:t>
            </a:r>
            <a:endParaRPr lang="en-US" sz="1050" dirty="0"/>
          </a:p>
        </p:txBody>
      </p:sp>
      <p:sp>
        <p:nvSpPr>
          <p:cNvPr id="16" name="Text 13"/>
          <p:cNvSpPr/>
          <p:nvPr/>
        </p:nvSpPr>
        <p:spPr>
          <a:xfrm>
            <a:off x="8458200" y="2560320"/>
            <a:ext cx="2971800" cy="548640"/>
          </a:xfrm>
          <a:prstGeom prst="rect">
            <a:avLst/>
          </a:prstGeom>
          <a:noFill/>
          <a:ln/>
        </p:spPr>
        <p:txBody>
          <a:bodyPr wrap="square" rtlCol="0" anchor="ctr"/>
          <a:lstStyle/>
          <a:p>
            <a:pPr marL="0" indent="0">
              <a:buNone/>
            </a:pPr>
            <a:r>
              <a:rPr lang="en-US" sz="1900" b="1" dirty="0">
                <a:solidFill>
                  <a:srgbClr val="FFFFFF"/>
                </a:solidFill>
                <a:latin typeface="Cambria" pitchFamily="34" charset="0"/>
                <a:ea typeface="Cambria" pitchFamily="34" charset="-122"/>
                <a:cs typeface="Cambria" pitchFamily="34" charset="-120"/>
              </a:rPr>
              <a:t>Fraud Investigation</a:t>
            </a:r>
            <a:endParaRPr lang="en-US" sz="1900" dirty="0"/>
          </a:p>
        </p:txBody>
      </p:sp>
      <p:sp>
        <p:nvSpPr>
          <p:cNvPr id="17" name="Text 14"/>
          <p:cNvSpPr/>
          <p:nvPr/>
        </p:nvSpPr>
        <p:spPr>
          <a:xfrm>
            <a:off x="8458200" y="3108960"/>
            <a:ext cx="2971800" cy="640080"/>
          </a:xfrm>
          <a:prstGeom prst="rect">
            <a:avLst/>
          </a:prstGeom>
          <a:noFill/>
          <a:ln/>
        </p:spPr>
        <p:txBody>
          <a:bodyPr wrap="square" rtlCol="0" anchor="ctr"/>
          <a:lstStyle/>
          <a:p>
            <a:pPr marL="0" indent="0">
              <a:lnSpc>
                <a:spcPct val="120000"/>
              </a:lnSpc>
              <a:buNone/>
            </a:pPr>
            <a:r>
              <a:rPr lang="en-US" sz="1250" dirty="0">
                <a:solidFill>
                  <a:srgbClr val="9FBFDD"/>
                </a:solidFill>
                <a:latin typeface="Calibri" pitchFamily="34" charset="0"/>
                <a:ea typeface="Calibri" pitchFamily="34" charset="-122"/>
                <a:cs typeface="Calibri" pitchFamily="34" charset="-120"/>
              </a:rPr>
              <a:t>has the highest complaint volume with 165 complaints.</a:t>
            </a:r>
            <a:endParaRPr lang="en-US" sz="1250" dirty="0"/>
          </a:p>
        </p:txBody>
      </p:sp>
      <p:sp>
        <p:nvSpPr>
          <p:cNvPr id="18" name="Shape 15"/>
          <p:cNvSpPr/>
          <p:nvPr/>
        </p:nvSpPr>
        <p:spPr>
          <a:xfrm>
            <a:off x="8458200" y="3840480"/>
            <a:ext cx="2880360" cy="18288"/>
          </a:xfrm>
          <a:prstGeom prst="rect">
            <a:avLst/>
          </a:prstGeom>
          <a:solidFill>
            <a:srgbClr val="2E5A80"/>
          </a:solidFill>
          <a:ln/>
        </p:spPr>
        <p:txBody>
          <a:bodyPr/>
          <a:lstStyle/>
          <a:p>
            <a:endParaRPr lang="en-IN"/>
          </a:p>
        </p:txBody>
      </p:sp>
      <p:sp>
        <p:nvSpPr>
          <p:cNvPr id="19" name="Text 16"/>
          <p:cNvSpPr/>
          <p:nvPr/>
        </p:nvSpPr>
        <p:spPr>
          <a:xfrm>
            <a:off x="8458200" y="4023360"/>
            <a:ext cx="2971800" cy="1737360"/>
          </a:xfrm>
          <a:prstGeom prst="rect">
            <a:avLst/>
          </a:prstGeom>
          <a:noFill/>
          <a:ln/>
        </p:spPr>
        <p:txBody>
          <a:bodyPr wrap="square" rtlCol="0" anchor="ctr"/>
          <a:lstStyle/>
          <a:p>
            <a:pPr marL="0" indent="0">
              <a:lnSpc>
                <a:spcPct val="125000"/>
              </a:lnSpc>
              <a:buNone/>
            </a:pPr>
            <a:r>
              <a:rPr lang="en-US" sz="1150" dirty="0">
                <a:solidFill>
                  <a:srgbClr val="9FBFDD"/>
                </a:solidFill>
                <a:latin typeface="Calibri" pitchFamily="34" charset="0"/>
                <a:ea typeface="Calibri" pitchFamily="34" charset="-122"/>
                <a:cs typeface="Calibri" pitchFamily="34" charset="-120"/>
              </a:rPr>
              <a:t>Card Problem (161) follows closely, while Account Access (131) sees the fewest complaints.</a:t>
            </a:r>
            <a:endParaRPr lang="en-US" sz="1150" dirty="0"/>
          </a:p>
        </p:txBody>
      </p:sp>
      <p:sp>
        <p:nvSpPr>
          <p:cNvPr id="21" name="Text 17"/>
          <p:cNvSpPr/>
          <p:nvPr/>
        </p:nvSpPr>
        <p:spPr>
          <a:xfrm>
            <a:off x="457200" y="6473952"/>
            <a:ext cx="7315200" cy="274320"/>
          </a:xfrm>
          <a:prstGeom prst="rect">
            <a:avLst/>
          </a:prstGeom>
          <a:noFill/>
          <a:ln/>
        </p:spPr>
        <p:txBody>
          <a:bodyPr wrap="square" rtlCol="0" anchor="ctr"/>
          <a:lstStyle/>
          <a:p>
            <a:pPr marL="0" indent="0">
              <a:buNone/>
            </a:pPr>
            <a:r>
              <a:rPr lang="en-US" sz="900" dirty="0">
                <a:solidFill>
                  <a:srgbClr val="5B7185"/>
                </a:solidFill>
                <a:latin typeface="Calibri" pitchFamily="34" charset="0"/>
                <a:ea typeface="Calibri" pitchFamily="34" charset="-122"/>
                <a:cs typeface="Calibri" pitchFamily="34" charset="-120"/>
              </a:rPr>
              <a:t>Banking Customer Satisfaction Dashboard</a:t>
            </a:r>
            <a:endParaRPr lang="en-US" sz="900" dirty="0"/>
          </a:p>
        </p:txBody>
      </p:sp>
      <p:sp>
        <p:nvSpPr>
          <p:cNvPr id="22" name="Text 18"/>
          <p:cNvSpPr/>
          <p:nvPr/>
        </p:nvSpPr>
        <p:spPr>
          <a:xfrm>
            <a:off x="11274552" y="6473952"/>
            <a:ext cx="457200" cy="274320"/>
          </a:xfrm>
          <a:prstGeom prst="rect">
            <a:avLst/>
          </a:prstGeom>
          <a:noFill/>
          <a:ln/>
        </p:spPr>
        <p:txBody>
          <a:bodyPr wrap="square" rtlCol="0" anchor="ctr"/>
          <a:lstStyle/>
          <a:p>
            <a:pPr marL="0" indent="0" algn="r">
              <a:buNone/>
            </a:pPr>
            <a:r>
              <a:rPr lang="en-US" sz="900" dirty="0">
                <a:solidFill>
                  <a:srgbClr val="5B7185"/>
                </a:solidFill>
                <a:latin typeface="Calibri" pitchFamily="34" charset="0"/>
                <a:ea typeface="Calibri" pitchFamily="34" charset="-122"/>
                <a:cs typeface="Calibri" pitchFamily="34" charset="-120"/>
              </a:rPr>
              <a:t>6</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164592"/>
            <a:ext cx="11091672" cy="274320"/>
          </a:xfrm>
          <a:prstGeom prst="rect">
            <a:avLst/>
          </a:prstGeom>
          <a:noFill/>
          <a:ln/>
        </p:spPr>
        <p:txBody>
          <a:bodyPr wrap="square" rtlCol="0" anchor="ctr"/>
          <a:lstStyle/>
          <a:p>
            <a:pPr marL="0" indent="0">
              <a:buNone/>
            </a:pPr>
            <a:r>
              <a:rPr lang="en-US" sz="1200" b="1" kern="0" spc="200" dirty="0">
                <a:solidFill>
                  <a:srgbClr val="1B7A9E"/>
                </a:solidFill>
                <a:latin typeface="Calibri" pitchFamily="34" charset="0"/>
                <a:ea typeface="Calibri" pitchFamily="34" charset="-122"/>
                <a:cs typeface="Calibri" pitchFamily="34" charset="-120"/>
              </a:rPr>
              <a:t>OBJECTIVE 2</a:t>
            </a:r>
            <a:endParaRPr lang="en-US" sz="1200" dirty="0"/>
          </a:p>
        </p:txBody>
      </p:sp>
      <p:sp>
        <p:nvSpPr>
          <p:cNvPr id="3" name="Text 1"/>
          <p:cNvSpPr/>
          <p:nvPr/>
        </p:nvSpPr>
        <p:spPr>
          <a:xfrm>
            <a:off x="548640" y="411480"/>
            <a:ext cx="11091672" cy="731520"/>
          </a:xfrm>
          <a:prstGeom prst="rect">
            <a:avLst/>
          </a:prstGeom>
          <a:noFill/>
          <a:ln/>
        </p:spPr>
        <p:txBody>
          <a:bodyPr wrap="square" rtlCol="0" anchor="ctr"/>
          <a:lstStyle/>
          <a:p>
            <a:pPr marL="0" indent="0">
              <a:buNone/>
            </a:pPr>
            <a:r>
              <a:rPr lang="en-US" sz="2700" b="1" dirty="0">
                <a:solidFill>
                  <a:srgbClr val="142433"/>
                </a:solidFill>
                <a:latin typeface="Cambria" pitchFamily="34" charset="0"/>
                <a:ea typeface="Cambria" pitchFamily="34" charset="-122"/>
                <a:cs typeface="Cambria" pitchFamily="34" charset="-120"/>
              </a:rPr>
              <a:t>Complaint Channel Analysis</a:t>
            </a:r>
            <a:endParaRPr lang="en-US" sz="2700" dirty="0"/>
          </a:p>
        </p:txBody>
      </p:sp>
      <p:sp>
        <p:nvSpPr>
          <p:cNvPr id="4" name="Shape 2"/>
          <p:cNvSpPr/>
          <p:nvPr/>
        </p:nvSpPr>
        <p:spPr>
          <a:xfrm>
            <a:off x="548640" y="1115568"/>
            <a:ext cx="3611880" cy="658368"/>
          </a:xfrm>
          <a:prstGeom prst="roundRect">
            <a:avLst>
              <a:gd name="adj" fmla="val 6944"/>
            </a:avLst>
          </a:prstGeom>
          <a:solidFill>
            <a:srgbClr val="EAF1F8"/>
          </a:solidFill>
          <a:ln/>
        </p:spPr>
        <p:txBody>
          <a:bodyPr/>
          <a:lstStyle/>
          <a:p>
            <a:endParaRPr lang="en-IN"/>
          </a:p>
        </p:txBody>
      </p:sp>
      <p:sp>
        <p:nvSpPr>
          <p:cNvPr id="5" name="Text 3"/>
          <p:cNvSpPr/>
          <p:nvPr/>
        </p:nvSpPr>
        <p:spPr>
          <a:xfrm>
            <a:off x="658368" y="1161288"/>
            <a:ext cx="3392424" cy="201168"/>
          </a:xfrm>
          <a:prstGeom prst="rect">
            <a:avLst/>
          </a:prstGeom>
          <a:noFill/>
          <a:ln/>
        </p:spPr>
        <p:txBody>
          <a:bodyPr wrap="square" rtlCol="0" anchor="ctr"/>
          <a:lstStyle/>
          <a:p>
            <a:pPr marL="0" indent="0">
              <a:buNone/>
            </a:pPr>
            <a:r>
              <a:rPr lang="en-US" sz="850" b="1" kern="0" spc="100" dirty="0">
                <a:solidFill>
                  <a:srgbClr val="1B7A9E"/>
                </a:solidFill>
                <a:latin typeface="Calibri" pitchFamily="34" charset="0"/>
                <a:ea typeface="Calibri" pitchFamily="34" charset="-122"/>
                <a:cs typeface="Calibri" pitchFamily="34" charset="-120"/>
              </a:rPr>
              <a:t>OBJECTIVE</a:t>
            </a:r>
            <a:endParaRPr lang="en-US" sz="850" dirty="0"/>
          </a:p>
        </p:txBody>
      </p:sp>
      <p:sp>
        <p:nvSpPr>
          <p:cNvPr id="6" name="Text 4"/>
          <p:cNvSpPr/>
          <p:nvPr/>
        </p:nvSpPr>
        <p:spPr>
          <a:xfrm>
            <a:off x="658368" y="1344168"/>
            <a:ext cx="3392424" cy="384048"/>
          </a:xfrm>
          <a:prstGeom prst="rect">
            <a:avLst/>
          </a:prstGeom>
          <a:noFill/>
          <a:ln/>
        </p:spPr>
        <p:txBody>
          <a:bodyPr wrap="square" rtlCol="0" anchor="ctr"/>
          <a:lstStyle/>
          <a:p>
            <a:pPr marL="0" indent="0">
              <a:lnSpc>
                <a:spcPct val="102000"/>
              </a:lnSpc>
              <a:buNone/>
            </a:pPr>
            <a:r>
              <a:rPr lang="en-US" sz="950" dirty="0">
                <a:solidFill>
                  <a:srgbClr val="142433"/>
                </a:solidFill>
                <a:latin typeface="Calibri" pitchFamily="34" charset="0"/>
                <a:ea typeface="Calibri" pitchFamily="34" charset="-122"/>
                <a:cs typeface="Calibri" pitchFamily="34" charset="-120"/>
              </a:rPr>
              <a:t>Identify which channels customers use to raise complaints.</a:t>
            </a:r>
            <a:endParaRPr lang="en-US" sz="950" dirty="0"/>
          </a:p>
        </p:txBody>
      </p:sp>
      <p:sp>
        <p:nvSpPr>
          <p:cNvPr id="7" name="Shape 5"/>
          <p:cNvSpPr/>
          <p:nvPr/>
        </p:nvSpPr>
        <p:spPr>
          <a:xfrm>
            <a:off x="4270248" y="1115568"/>
            <a:ext cx="3611880" cy="658368"/>
          </a:xfrm>
          <a:prstGeom prst="roundRect">
            <a:avLst>
              <a:gd name="adj" fmla="val 6944"/>
            </a:avLst>
          </a:prstGeom>
          <a:solidFill>
            <a:srgbClr val="EAF1F8"/>
          </a:solidFill>
          <a:ln/>
        </p:spPr>
        <p:txBody>
          <a:bodyPr/>
          <a:lstStyle/>
          <a:p>
            <a:endParaRPr lang="en-IN"/>
          </a:p>
        </p:txBody>
      </p:sp>
      <p:sp>
        <p:nvSpPr>
          <p:cNvPr id="8" name="Text 6"/>
          <p:cNvSpPr/>
          <p:nvPr/>
        </p:nvSpPr>
        <p:spPr>
          <a:xfrm>
            <a:off x="4379976" y="1161288"/>
            <a:ext cx="3392424" cy="201168"/>
          </a:xfrm>
          <a:prstGeom prst="rect">
            <a:avLst/>
          </a:prstGeom>
          <a:noFill/>
          <a:ln/>
        </p:spPr>
        <p:txBody>
          <a:bodyPr wrap="square" rtlCol="0" anchor="ctr"/>
          <a:lstStyle/>
          <a:p>
            <a:pPr marL="0" indent="0">
              <a:buNone/>
            </a:pPr>
            <a:r>
              <a:rPr lang="en-US" sz="850" b="1" kern="0" spc="100" dirty="0">
                <a:solidFill>
                  <a:srgbClr val="1B7A9E"/>
                </a:solidFill>
                <a:latin typeface="Calibri" pitchFamily="34" charset="0"/>
                <a:ea typeface="Calibri" pitchFamily="34" charset="-122"/>
                <a:cs typeface="Calibri" pitchFamily="34" charset="-120"/>
              </a:rPr>
              <a:t>ANALYSIS</a:t>
            </a:r>
            <a:endParaRPr lang="en-US" sz="850" dirty="0"/>
          </a:p>
        </p:txBody>
      </p:sp>
      <p:sp>
        <p:nvSpPr>
          <p:cNvPr id="9" name="Text 7"/>
          <p:cNvSpPr/>
          <p:nvPr/>
        </p:nvSpPr>
        <p:spPr>
          <a:xfrm>
            <a:off x="4379976" y="1344168"/>
            <a:ext cx="3392424" cy="384048"/>
          </a:xfrm>
          <a:prstGeom prst="rect">
            <a:avLst/>
          </a:prstGeom>
          <a:noFill/>
          <a:ln/>
        </p:spPr>
        <p:txBody>
          <a:bodyPr wrap="square" rtlCol="0" anchor="ctr"/>
          <a:lstStyle/>
          <a:p>
            <a:pPr marL="0" indent="0">
              <a:lnSpc>
                <a:spcPct val="102000"/>
              </a:lnSpc>
              <a:buNone/>
            </a:pPr>
            <a:r>
              <a:rPr lang="en-US" sz="950" dirty="0">
                <a:solidFill>
                  <a:srgbClr val="142433"/>
                </a:solidFill>
                <a:latin typeface="Calibri" pitchFamily="34" charset="0"/>
                <a:ea typeface="Calibri" pitchFamily="34" charset="-122"/>
                <a:cs typeface="Calibri" pitchFamily="34" charset="-120"/>
              </a:rPr>
              <a:t>Counted complaints by Channel using a PivotTable.</a:t>
            </a:r>
            <a:endParaRPr lang="en-US" sz="950" dirty="0"/>
          </a:p>
        </p:txBody>
      </p:sp>
      <p:sp>
        <p:nvSpPr>
          <p:cNvPr id="10" name="Shape 8"/>
          <p:cNvSpPr/>
          <p:nvPr/>
        </p:nvSpPr>
        <p:spPr>
          <a:xfrm>
            <a:off x="7991856" y="1115568"/>
            <a:ext cx="3611880" cy="658368"/>
          </a:xfrm>
          <a:prstGeom prst="roundRect">
            <a:avLst>
              <a:gd name="adj" fmla="val 6944"/>
            </a:avLst>
          </a:prstGeom>
          <a:solidFill>
            <a:srgbClr val="EAF1F8"/>
          </a:solidFill>
          <a:ln/>
        </p:spPr>
        <p:txBody>
          <a:bodyPr/>
          <a:lstStyle/>
          <a:p>
            <a:endParaRPr lang="en-IN"/>
          </a:p>
        </p:txBody>
      </p:sp>
      <p:sp>
        <p:nvSpPr>
          <p:cNvPr id="11" name="Text 9"/>
          <p:cNvSpPr/>
          <p:nvPr/>
        </p:nvSpPr>
        <p:spPr>
          <a:xfrm>
            <a:off x="8101584" y="1161288"/>
            <a:ext cx="3392424" cy="201168"/>
          </a:xfrm>
          <a:prstGeom prst="rect">
            <a:avLst/>
          </a:prstGeom>
          <a:noFill/>
          <a:ln/>
        </p:spPr>
        <p:txBody>
          <a:bodyPr wrap="square" rtlCol="0" anchor="ctr"/>
          <a:lstStyle/>
          <a:p>
            <a:pPr marL="0" indent="0">
              <a:buNone/>
            </a:pPr>
            <a:r>
              <a:rPr lang="en-US" sz="850" b="1" kern="0" spc="100" dirty="0">
                <a:solidFill>
                  <a:srgbClr val="1B7A9E"/>
                </a:solidFill>
                <a:latin typeface="Calibri" pitchFamily="34" charset="0"/>
                <a:ea typeface="Calibri" pitchFamily="34" charset="-122"/>
                <a:cs typeface="Calibri" pitchFamily="34" charset="-120"/>
              </a:rPr>
              <a:t>RESULT</a:t>
            </a:r>
            <a:endParaRPr lang="en-US" sz="850" dirty="0"/>
          </a:p>
        </p:txBody>
      </p:sp>
      <p:sp>
        <p:nvSpPr>
          <p:cNvPr id="12" name="Text 10"/>
          <p:cNvSpPr/>
          <p:nvPr/>
        </p:nvSpPr>
        <p:spPr>
          <a:xfrm>
            <a:off x="8101584" y="1344168"/>
            <a:ext cx="3392424" cy="384048"/>
          </a:xfrm>
          <a:prstGeom prst="rect">
            <a:avLst/>
          </a:prstGeom>
          <a:noFill/>
          <a:ln/>
        </p:spPr>
        <p:txBody>
          <a:bodyPr wrap="square" rtlCol="0" anchor="ctr"/>
          <a:lstStyle/>
          <a:p>
            <a:pPr marL="0" indent="0">
              <a:lnSpc>
                <a:spcPct val="102000"/>
              </a:lnSpc>
              <a:buNone/>
            </a:pPr>
            <a:r>
              <a:rPr lang="en-US" sz="950" dirty="0">
                <a:solidFill>
                  <a:srgbClr val="142433"/>
                </a:solidFill>
                <a:latin typeface="Calibri" pitchFamily="34" charset="0"/>
                <a:ea typeface="Calibri" pitchFamily="34" charset="-122"/>
                <a:cs typeface="Calibri" pitchFamily="34" charset="-120"/>
              </a:rPr>
              <a:t>Email 247 · Website 245 · Branch 243 · Call Center 243 · Mobile App 222</a:t>
            </a:r>
            <a:endParaRPr lang="en-US" sz="950" dirty="0"/>
          </a:p>
        </p:txBody>
      </p:sp>
      <p:graphicFrame>
        <p:nvGraphicFramePr>
          <p:cNvPr id="13" name="Chart 0"/>
          <p:cNvGraphicFramePr/>
          <p:nvPr/>
        </p:nvGraphicFramePr>
        <p:xfrm>
          <a:off x="457200" y="2057400"/>
          <a:ext cx="5577840" cy="3931920"/>
        </p:xfrm>
        <a:graphic>
          <a:graphicData uri="http://schemas.openxmlformats.org/drawingml/2006/chart">
            <c:chart xmlns:c="http://schemas.openxmlformats.org/drawingml/2006/chart" xmlns:r="http://schemas.openxmlformats.org/officeDocument/2006/relationships" r:id="rId3"/>
          </a:graphicData>
        </a:graphic>
      </p:graphicFrame>
      <p:sp>
        <p:nvSpPr>
          <p:cNvPr id="14" name="Shape 11"/>
          <p:cNvSpPr/>
          <p:nvPr/>
        </p:nvSpPr>
        <p:spPr>
          <a:xfrm>
            <a:off x="6309360" y="2103120"/>
            <a:ext cx="5349240" cy="3886200"/>
          </a:xfrm>
          <a:prstGeom prst="roundRect">
            <a:avLst>
              <a:gd name="adj" fmla="val 1882"/>
            </a:avLst>
          </a:prstGeom>
          <a:solidFill>
            <a:srgbClr val="EAF1F8"/>
          </a:solidFill>
          <a:ln/>
        </p:spPr>
        <p:txBody>
          <a:bodyPr/>
          <a:lstStyle/>
          <a:p>
            <a:endParaRPr lang="en-IN"/>
          </a:p>
        </p:txBody>
      </p:sp>
      <p:sp>
        <p:nvSpPr>
          <p:cNvPr id="15" name="Text 12"/>
          <p:cNvSpPr/>
          <p:nvPr/>
        </p:nvSpPr>
        <p:spPr>
          <a:xfrm>
            <a:off x="6583680" y="2286000"/>
            <a:ext cx="4846320" cy="274320"/>
          </a:xfrm>
          <a:prstGeom prst="rect">
            <a:avLst/>
          </a:prstGeom>
          <a:noFill/>
          <a:ln/>
        </p:spPr>
        <p:txBody>
          <a:bodyPr wrap="square" rtlCol="0" anchor="ctr"/>
          <a:lstStyle/>
          <a:p>
            <a:pPr marL="0" indent="0">
              <a:buNone/>
            </a:pPr>
            <a:r>
              <a:rPr lang="en-US" sz="1100" b="1" dirty="0">
                <a:solidFill>
                  <a:srgbClr val="1B7A9E"/>
                </a:solidFill>
                <a:latin typeface="Calibri" pitchFamily="34" charset="0"/>
                <a:ea typeface="Calibri" pitchFamily="34" charset="-122"/>
                <a:cs typeface="Calibri" pitchFamily="34" charset="-120"/>
              </a:rPr>
              <a:t>INSIGHT</a:t>
            </a:r>
            <a:endParaRPr lang="en-US" sz="1100" dirty="0"/>
          </a:p>
        </p:txBody>
      </p:sp>
      <p:sp>
        <p:nvSpPr>
          <p:cNvPr id="16" name="Text 13"/>
          <p:cNvSpPr/>
          <p:nvPr/>
        </p:nvSpPr>
        <p:spPr>
          <a:xfrm>
            <a:off x="6583680" y="2606040"/>
            <a:ext cx="4846320" cy="822960"/>
          </a:xfrm>
          <a:prstGeom prst="rect">
            <a:avLst/>
          </a:prstGeom>
          <a:noFill/>
          <a:ln/>
        </p:spPr>
        <p:txBody>
          <a:bodyPr wrap="square" rtlCol="0" anchor="ctr"/>
          <a:lstStyle/>
          <a:p>
            <a:pPr marL="0" indent="0">
              <a:lnSpc>
                <a:spcPct val="115000"/>
              </a:lnSpc>
              <a:buNone/>
            </a:pPr>
            <a:r>
              <a:rPr lang="en-US" sz="1600" b="1" dirty="0">
                <a:solidFill>
                  <a:srgbClr val="142433"/>
                </a:solidFill>
                <a:latin typeface="Cambria" pitchFamily="34" charset="0"/>
                <a:ea typeface="Cambria" pitchFamily="34" charset="-122"/>
                <a:cs typeface="Cambria" pitchFamily="34" charset="-120"/>
              </a:rPr>
              <a:t>Complaint volumes are almost evenly distributed across channels</a:t>
            </a:r>
            <a:endParaRPr lang="en-US" sz="1600" dirty="0"/>
          </a:p>
        </p:txBody>
      </p:sp>
      <p:sp>
        <p:nvSpPr>
          <p:cNvPr id="17" name="Text 14"/>
          <p:cNvSpPr/>
          <p:nvPr/>
        </p:nvSpPr>
        <p:spPr>
          <a:xfrm>
            <a:off x="6583680" y="3520440"/>
            <a:ext cx="4846320" cy="1005840"/>
          </a:xfrm>
          <a:prstGeom prst="rect">
            <a:avLst/>
          </a:prstGeom>
          <a:noFill/>
          <a:ln/>
        </p:spPr>
        <p:txBody>
          <a:bodyPr wrap="square" rtlCol="0" anchor="ctr"/>
          <a:lstStyle/>
          <a:p>
            <a:pPr marL="0" indent="0">
              <a:lnSpc>
                <a:spcPct val="125000"/>
              </a:lnSpc>
              <a:buNone/>
            </a:pPr>
            <a:r>
              <a:rPr lang="en-US" sz="1250" dirty="0">
                <a:solidFill>
                  <a:srgbClr val="142433"/>
                </a:solidFill>
                <a:latin typeface="Calibri" pitchFamily="34" charset="0"/>
                <a:ea typeface="Calibri" pitchFamily="34" charset="-122"/>
                <a:cs typeface="Calibri" pitchFamily="34" charset="-120"/>
              </a:rPr>
              <a:t>Email ≈21%, Website ≈20%, Branch ≈20%, Call Center ≈20%, and Mobile App ≈19% - no single channel dominates.</a:t>
            </a:r>
            <a:endParaRPr lang="en-US" sz="1250" dirty="0"/>
          </a:p>
        </p:txBody>
      </p:sp>
      <p:sp>
        <p:nvSpPr>
          <p:cNvPr id="18" name="Shape 15"/>
          <p:cNvSpPr/>
          <p:nvPr/>
        </p:nvSpPr>
        <p:spPr>
          <a:xfrm>
            <a:off x="6583680" y="4572000"/>
            <a:ext cx="4572000" cy="18288"/>
          </a:xfrm>
          <a:prstGeom prst="rect">
            <a:avLst/>
          </a:prstGeom>
          <a:solidFill>
            <a:srgbClr val="9FBFDD"/>
          </a:solidFill>
          <a:ln/>
        </p:spPr>
        <p:txBody>
          <a:bodyPr/>
          <a:lstStyle/>
          <a:p>
            <a:endParaRPr lang="en-IN"/>
          </a:p>
        </p:txBody>
      </p:sp>
      <p:sp>
        <p:nvSpPr>
          <p:cNvPr id="19" name="Text 16"/>
          <p:cNvSpPr/>
          <p:nvPr/>
        </p:nvSpPr>
        <p:spPr>
          <a:xfrm>
            <a:off x="6583680" y="4709160"/>
            <a:ext cx="4846320" cy="274320"/>
          </a:xfrm>
          <a:prstGeom prst="rect">
            <a:avLst/>
          </a:prstGeom>
          <a:noFill/>
          <a:ln/>
        </p:spPr>
        <p:txBody>
          <a:bodyPr wrap="square" rtlCol="0" anchor="ctr"/>
          <a:lstStyle/>
          <a:p>
            <a:pPr marL="0" indent="0">
              <a:buNone/>
            </a:pPr>
            <a:r>
              <a:rPr lang="en-US" sz="1000" b="1" dirty="0">
                <a:solidFill>
                  <a:srgbClr val="1B7A9E"/>
                </a:solidFill>
                <a:latin typeface="Calibri" pitchFamily="34" charset="0"/>
                <a:ea typeface="Calibri" pitchFamily="34" charset="-122"/>
                <a:cs typeface="Calibri" pitchFamily="34" charset="-120"/>
              </a:rPr>
              <a:t>BUSINESS IMPLICATION</a:t>
            </a:r>
            <a:endParaRPr lang="en-US" sz="1000" dirty="0"/>
          </a:p>
        </p:txBody>
      </p:sp>
      <p:sp>
        <p:nvSpPr>
          <p:cNvPr id="20" name="Text 17"/>
          <p:cNvSpPr/>
          <p:nvPr/>
        </p:nvSpPr>
        <p:spPr>
          <a:xfrm>
            <a:off x="6583680" y="5010912"/>
            <a:ext cx="4846320" cy="822960"/>
          </a:xfrm>
          <a:prstGeom prst="rect">
            <a:avLst/>
          </a:prstGeom>
          <a:noFill/>
          <a:ln/>
        </p:spPr>
        <p:txBody>
          <a:bodyPr wrap="square" rtlCol="0" anchor="ctr"/>
          <a:lstStyle/>
          <a:p>
            <a:pPr marL="0" indent="0">
              <a:lnSpc>
                <a:spcPct val="120000"/>
              </a:lnSpc>
              <a:buNone/>
            </a:pPr>
            <a:r>
              <a:rPr lang="en-US" sz="1150" i="1" dirty="0">
                <a:solidFill>
                  <a:srgbClr val="5B7185"/>
                </a:solidFill>
                <a:latin typeface="Calibri" pitchFamily="34" charset="0"/>
                <a:ea typeface="Calibri" pitchFamily="34" charset="-122"/>
                <a:cs typeface="Calibri" pitchFamily="34" charset="-120"/>
              </a:rPr>
              <a:t>Complaint-handling quality should remain consistent across all channels rather than focusing on only one.</a:t>
            </a:r>
            <a:endParaRPr lang="en-US" sz="1150" dirty="0"/>
          </a:p>
        </p:txBody>
      </p:sp>
      <p:sp>
        <p:nvSpPr>
          <p:cNvPr id="22" name="Text 18"/>
          <p:cNvSpPr/>
          <p:nvPr/>
        </p:nvSpPr>
        <p:spPr>
          <a:xfrm>
            <a:off x="457200" y="6473952"/>
            <a:ext cx="7315200" cy="274320"/>
          </a:xfrm>
          <a:prstGeom prst="rect">
            <a:avLst/>
          </a:prstGeom>
          <a:noFill/>
          <a:ln/>
        </p:spPr>
        <p:txBody>
          <a:bodyPr wrap="square" rtlCol="0" anchor="ctr"/>
          <a:lstStyle/>
          <a:p>
            <a:pPr marL="0" indent="0">
              <a:buNone/>
            </a:pPr>
            <a:r>
              <a:rPr lang="en-US" sz="900" dirty="0">
                <a:solidFill>
                  <a:srgbClr val="5B7185"/>
                </a:solidFill>
                <a:latin typeface="Calibri" pitchFamily="34" charset="0"/>
                <a:ea typeface="Calibri" pitchFamily="34" charset="-122"/>
                <a:cs typeface="Calibri" pitchFamily="34" charset="-120"/>
              </a:rPr>
              <a:t>Banking Customer Satisfaction Dashboard</a:t>
            </a:r>
            <a:endParaRPr lang="en-US" sz="900" dirty="0"/>
          </a:p>
        </p:txBody>
      </p:sp>
      <p:sp>
        <p:nvSpPr>
          <p:cNvPr id="23" name="Text 19"/>
          <p:cNvSpPr/>
          <p:nvPr/>
        </p:nvSpPr>
        <p:spPr>
          <a:xfrm>
            <a:off x="11274552" y="6473952"/>
            <a:ext cx="457200" cy="274320"/>
          </a:xfrm>
          <a:prstGeom prst="rect">
            <a:avLst/>
          </a:prstGeom>
          <a:noFill/>
          <a:ln/>
        </p:spPr>
        <p:txBody>
          <a:bodyPr wrap="square" rtlCol="0" anchor="ctr"/>
          <a:lstStyle/>
          <a:p>
            <a:pPr marL="0" indent="0" algn="r">
              <a:buNone/>
            </a:pPr>
            <a:r>
              <a:rPr lang="en-US" sz="900" dirty="0">
                <a:solidFill>
                  <a:srgbClr val="5B7185"/>
                </a:solidFill>
                <a:latin typeface="Calibri" pitchFamily="34" charset="0"/>
                <a:ea typeface="Calibri" pitchFamily="34" charset="-122"/>
                <a:cs typeface="Calibri" pitchFamily="34" charset="-120"/>
              </a:rPr>
              <a:t>7</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164592"/>
            <a:ext cx="11091672" cy="274320"/>
          </a:xfrm>
          <a:prstGeom prst="rect">
            <a:avLst/>
          </a:prstGeom>
          <a:noFill/>
          <a:ln/>
        </p:spPr>
        <p:txBody>
          <a:bodyPr wrap="square" rtlCol="0" anchor="ctr"/>
          <a:lstStyle/>
          <a:p>
            <a:pPr marL="0" indent="0">
              <a:buNone/>
            </a:pPr>
            <a:r>
              <a:rPr lang="en-US" sz="1200" b="1" kern="0" spc="200" dirty="0">
                <a:solidFill>
                  <a:srgbClr val="1B7A9E"/>
                </a:solidFill>
                <a:latin typeface="Calibri" pitchFamily="34" charset="0"/>
                <a:ea typeface="Calibri" pitchFamily="34" charset="-122"/>
                <a:cs typeface="Calibri" pitchFamily="34" charset="-120"/>
              </a:rPr>
              <a:t>OBJECTIVE 3</a:t>
            </a:r>
            <a:endParaRPr lang="en-US" sz="1200" dirty="0"/>
          </a:p>
        </p:txBody>
      </p:sp>
      <p:sp>
        <p:nvSpPr>
          <p:cNvPr id="3" name="Text 1"/>
          <p:cNvSpPr/>
          <p:nvPr/>
        </p:nvSpPr>
        <p:spPr>
          <a:xfrm>
            <a:off x="548640" y="411480"/>
            <a:ext cx="11091672" cy="731520"/>
          </a:xfrm>
          <a:prstGeom prst="rect">
            <a:avLst/>
          </a:prstGeom>
          <a:noFill/>
          <a:ln/>
        </p:spPr>
        <p:txBody>
          <a:bodyPr wrap="square" rtlCol="0" anchor="ctr"/>
          <a:lstStyle/>
          <a:p>
            <a:pPr marL="0" indent="0">
              <a:buNone/>
            </a:pPr>
            <a:r>
              <a:rPr lang="en-US" sz="2700" b="1" dirty="0">
                <a:solidFill>
                  <a:srgbClr val="142433"/>
                </a:solidFill>
                <a:latin typeface="Cambria" pitchFamily="34" charset="0"/>
                <a:ea typeface="Cambria" pitchFamily="34" charset="-122"/>
                <a:cs typeface="Cambria" pitchFamily="34" charset="-120"/>
              </a:rPr>
              <a:t>Customer Satisfaction</a:t>
            </a:r>
            <a:endParaRPr lang="en-US" sz="2700" dirty="0"/>
          </a:p>
        </p:txBody>
      </p:sp>
      <p:sp>
        <p:nvSpPr>
          <p:cNvPr id="4" name="Shape 2"/>
          <p:cNvSpPr/>
          <p:nvPr/>
        </p:nvSpPr>
        <p:spPr>
          <a:xfrm>
            <a:off x="548640" y="1115568"/>
            <a:ext cx="3611880" cy="658368"/>
          </a:xfrm>
          <a:prstGeom prst="roundRect">
            <a:avLst>
              <a:gd name="adj" fmla="val 6944"/>
            </a:avLst>
          </a:prstGeom>
          <a:solidFill>
            <a:srgbClr val="EAF1F8"/>
          </a:solidFill>
          <a:ln/>
        </p:spPr>
        <p:txBody>
          <a:bodyPr/>
          <a:lstStyle/>
          <a:p>
            <a:endParaRPr lang="en-IN"/>
          </a:p>
        </p:txBody>
      </p:sp>
      <p:sp>
        <p:nvSpPr>
          <p:cNvPr id="5" name="Text 3"/>
          <p:cNvSpPr/>
          <p:nvPr/>
        </p:nvSpPr>
        <p:spPr>
          <a:xfrm>
            <a:off x="658368" y="1161288"/>
            <a:ext cx="3392424" cy="201168"/>
          </a:xfrm>
          <a:prstGeom prst="rect">
            <a:avLst/>
          </a:prstGeom>
          <a:noFill/>
          <a:ln/>
        </p:spPr>
        <p:txBody>
          <a:bodyPr wrap="square" rtlCol="0" anchor="ctr"/>
          <a:lstStyle/>
          <a:p>
            <a:pPr marL="0" indent="0">
              <a:buNone/>
            </a:pPr>
            <a:r>
              <a:rPr lang="en-US" sz="850" b="1" kern="0" spc="100" dirty="0">
                <a:solidFill>
                  <a:srgbClr val="1B7A9E"/>
                </a:solidFill>
                <a:latin typeface="Calibri" pitchFamily="34" charset="0"/>
                <a:ea typeface="Calibri" pitchFamily="34" charset="-122"/>
                <a:cs typeface="Calibri" pitchFamily="34" charset="-120"/>
              </a:rPr>
              <a:t>OBJECTIVE</a:t>
            </a:r>
            <a:endParaRPr lang="en-US" sz="850" dirty="0"/>
          </a:p>
        </p:txBody>
      </p:sp>
      <p:sp>
        <p:nvSpPr>
          <p:cNvPr id="6" name="Text 4"/>
          <p:cNvSpPr/>
          <p:nvPr/>
        </p:nvSpPr>
        <p:spPr>
          <a:xfrm>
            <a:off x="658368" y="1344168"/>
            <a:ext cx="3392424" cy="384048"/>
          </a:xfrm>
          <a:prstGeom prst="rect">
            <a:avLst/>
          </a:prstGeom>
          <a:noFill/>
          <a:ln/>
        </p:spPr>
        <p:txBody>
          <a:bodyPr wrap="square" rtlCol="0" anchor="ctr"/>
          <a:lstStyle/>
          <a:p>
            <a:pPr marL="0" indent="0">
              <a:lnSpc>
                <a:spcPct val="102000"/>
              </a:lnSpc>
              <a:buNone/>
            </a:pPr>
            <a:r>
              <a:rPr lang="en-US" sz="950" dirty="0">
                <a:solidFill>
                  <a:srgbClr val="142433"/>
                </a:solidFill>
                <a:latin typeface="Calibri" pitchFamily="34" charset="0"/>
                <a:ea typeface="Calibri" pitchFamily="34" charset="-122"/>
                <a:cs typeface="Calibri" pitchFamily="34" charset="-120"/>
              </a:rPr>
              <a:t>Measure customer satisfaction through customer ratings.</a:t>
            </a:r>
            <a:endParaRPr lang="en-US" sz="950" dirty="0"/>
          </a:p>
        </p:txBody>
      </p:sp>
      <p:sp>
        <p:nvSpPr>
          <p:cNvPr id="7" name="Shape 5"/>
          <p:cNvSpPr/>
          <p:nvPr/>
        </p:nvSpPr>
        <p:spPr>
          <a:xfrm>
            <a:off x="4270248" y="1115568"/>
            <a:ext cx="3611880" cy="658368"/>
          </a:xfrm>
          <a:prstGeom prst="roundRect">
            <a:avLst>
              <a:gd name="adj" fmla="val 6944"/>
            </a:avLst>
          </a:prstGeom>
          <a:solidFill>
            <a:srgbClr val="EAF1F8"/>
          </a:solidFill>
          <a:ln/>
        </p:spPr>
        <p:txBody>
          <a:bodyPr/>
          <a:lstStyle/>
          <a:p>
            <a:endParaRPr lang="en-IN"/>
          </a:p>
        </p:txBody>
      </p:sp>
      <p:sp>
        <p:nvSpPr>
          <p:cNvPr id="8" name="Text 6"/>
          <p:cNvSpPr/>
          <p:nvPr/>
        </p:nvSpPr>
        <p:spPr>
          <a:xfrm>
            <a:off x="4379976" y="1161288"/>
            <a:ext cx="3392424" cy="201168"/>
          </a:xfrm>
          <a:prstGeom prst="rect">
            <a:avLst/>
          </a:prstGeom>
          <a:noFill/>
          <a:ln/>
        </p:spPr>
        <p:txBody>
          <a:bodyPr wrap="square" rtlCol="0" anchor="ctr"/>
          <a:lstStyle/>
          <a:p>
            <a:pPr marL="0" indent="0">
              <a:buNone/>
            </a:pPr>
            <a:r>
              <a:rPr lang="en-US" sz="850" b="1" kern="0" spc="100" dirty="0">
                <a:solidFill>
                  <a:srgbClr val="1B7A9E"/>
                </a:solidFill>
                <a:latin typeface="Calibri" pitchFamily="34" charset="0"/>
                <a:ea typeface="Calibri" pitchFamily="34" charset="-122"/>
                <a:cs typeface="Calibri" pitchFamily="34" charset="-120"/>
              </a:rPr>
              <a:t>ANALYSIS</a:t>
            </a:r>
            <a:endParaRPr lang="en-US" sz="850" dirty="0"/>
          </a:p>
        </p:txBody>
      </p:sp>
      <p:sp>
        <p:nvSpPr>
          <p:cNvPr id="9" name="Text 7"/>
          <p:cNvSpPr/>
          <p:nvPr/>
        </p:nvSpPr>
        <p:spPr>
          <a:xfrm>
            <a:off x="4379976" y="1344168"/>
            <a:ext cx="3392424" cy="384048"/>
          </a:xfrm>
          <a:prstGeom prst="rect">
            <a:avLst/>
          </a:prstGeom>
          <a:noFill/>
          <a:ln/>
        </p:spPr>
        <p:txBody>
          <a:bodyPr wrap="square" rtlCol="0" anchor="ctr"/>
          <a:lstStyle/>
          <a:p>
            <a:pPr marL="0" indent="0">
              <a:lnSpc>
                <a:spcPct val="102000"/>
              </a:lnSpc>
              <a:buNone/>
            </a:pPr>
            <a:r>
              <a:rPr lang="en-US" sz="950" dirty="0">
                <a:solidFill>
                  <a:srgbClr val="142433"/>
                </a:solidFill>
                <a:latin typeface="Calibri" pitchFamily="34" charset="0"/>
                <a:ea typeface="Calibri" pitchFamily="34" charset="-122"/>
                <a:cs typeface="Calibri" pitchFamily="34" charset="-120"/>
              </a:rPr>
              <a:t>Averaged Customer_Rating and counted complaints per rating.</a:t>
            </a:r>
            <a:endParaRPr lang="en-US" sz="950" dirty="0"/>
          </a:p>
        </p:txBody>
      </p:sp>
      <p:sp>
        <p:nvSpPr>
          <p:cNvPr id="10" name="Shape 8"/>
          <p:cNvSpPr/>
          <p:nvPr/>
        </p:nvSpPr>
        <p:spPr>
          <a:xfrm>
            <a:off x="7991856" y="1115568"/>
            <a:ext cx="3611880" cy="658368"/>
          </a:xfrm>
          <a:prstGeom prst="roundRect">
            <a:avLst>
              <a:gd name="adj" fmla="val 6944"/>
            </a:avLst>
          </a:prstGeom>
          <a:solidFill>
            <a:srgbClr val="EAF1F8"/>
          </a:solidFill>
          <a:ln/>
        </p:spPr>
        <p:txBody>
          <a:bodyPr/>
          <a:lstStyle/>
          <a:p>
            <a:endParaRPr lang="en-IN"/>
          </a:p>
        </p:txBody>
      </p:sp>
      <p:sp>
        <p:nvSpPr>
          <p:cNvPr id="11" name="Text 9"/>
          <p:cNvSpPr/>
          <p:nvPr/>
        </p:nvSpPr>
        <p:spPr>
          <a:xfrm>
            <a:off x="8101584" y="1161288"/>
            <a:ext cx="3392424" cy="201168"/>
          </a:xfrm>
          <a:prstGeom prst="rect">
            <a:avLst/>
          </a:prstGeom>
          <a:noFill/>
          <a:ln/>
        </p:spPr>
        <p:txBody>
          <a:bodyPr wrap="square" rtlCol="0" anchor="ctr"/>
          <a:lstStyle/>
          <a:p>
            <a:pPr marL="0" indent="0">
              <a:buNone/>
            </a:pPr>
            <a:r>
              <a:rPr lang="en-US" sz="850" b="1" kern="0" spc="100" dirty="0">
                <a:solidFill>
                  <a:srgbClr val="1B7A9E"/>
                </a:solidFill>
                <a:latin typeface="Calibri" pitchFamily="34" charset="0"/>
                <a:ea typeface="Calibri" pitchFamily="34" charset="-122"/>
                <a:cs typeface="Calibri" pitchFamily="34" charset="-120"/>
              </a:rPr>
              <a:t>RESULT</a:t>
            </a:r>
            <a:endParaRPr lang="en-US" sz="850" dirty="0"/>
          </a:p>
        </p:txBody>
      </p:sp>
      <p:sp>
        <p:nvSpPr>
          <p:cNvPr id="12" name="Text 10"/>
          <p:cNvSpPr/>
          <p:nvPr/>
        </p:nvSpPr>
        <p:spPr>
          <a:xfrm>
            <a:off x="8101584" y="1344168"/>
            <a:ext cx="3392424" cy="384048"/>
          </a:xfrm>
          <a:prstGeom prst="rect">
            <a:avLst/>
          </a:prstGeom>
          <a:noFill/>
          <a:ln/>
        </p:spPr>
        <p:txBody>
          <a:bodyPr wrap="square" rtlCol="0" anchor="ctr"/>
          <a:lstStyle/>
          <a:p>
            <a:pPr marL="0" indent="0">
              <a:lnSpc>
                <a:spcPct val="102000"/>
              </a:lnSpc>
              <a:buNone/>
            </a:pPr>
            <a:r>
              <a:rPr lang="en-US" sz="950" dirty="0">
                <a:solidFill>
                  <a:srgbClr val="142433"/>
                </a:solidFill>
                <a:latin typeface="Calibri" pitchFamily="34" charset="0"/>
                <a:ea typeface="Calibri" pitchFamily="34" charset="-122"/>
                <a:cs typeface="Calibri" pitchFamily="34" charset="-120"/>
              </a:rPr>
              <a:t>Average rating 3.22/5; 5-star is the largest single category.</a:t>
            </a:r>
            <a:endParaRPr lang="en-US" sz="950" dirty="0"/>
          </a:p>
        </p:txBody>
      </p:sp>
      <p:graphicFrame>
        <p:nvGraphicFramePr>
          <p:cNvPr id="13" name="Chart 0"/>
          <p:cNvGraphicFramePr/>
          <p:nvPr/>
        </p:nvGraphicFramePr>
        <p:xfrm>
          <a:off x="457200" y="2057400"/>
          <a:ext cx="6766560" cy="3931920"/>
        </p:xfrm>
        <a:graphic>
          <a:graphicData uri="http://schemas.openxmlformats.org/drawingml/2006/chart">
            <c:chart xmlns:c="http://schemas.openxmlformats.org/drawingml/2006/chart" xmlns:r="http://schemas.openxmlformats.org/officeDocument/2006/relationships" r:id="rId3"/>
          </a:graphicData>
        </a:graphic>
      </p:graphicFrame>
      <p:sp>
        <p:nvSpPr>
          <p:cNvPr id="14" name="Shape 11"/>
          <p:cNvSpPr/>
          <p:nvPr/>
        </p:nvSpPr>
        <p:spPr>
          <a:xfrm>
            <a:off x="7452360" y="2057400"/>
            <a:ext cx="4206240" cy="3931920"/>
          </a:xfrm>
          <a:prstGeom prst="roundRect">
            <a:avLst>
              <a:gd name="adj" fmla="val 1860"/>
            </a:avLst>
          </a:prstGeom>
          <a:solidFill>
            <a:srgbClr val="0B2E4F"/>
          </a:solidFill>
          <a:ln/>
        </p:spPr>
        <p:txBody>
          <a:bodyPr/>
          <a:lstStyle/>
          <a:p>
            <a:endParaRPr lang="en-IN"/>
          </a:p>
        </p:txBody>
      </p:sp>
      <p:sp>
        <p:nvSpPr>
          <p:cNvPr id="15" name="Text 12"/>
          <p:cNvSpPr/>
          <p:nvPr/>
        </p:nvSpPr>
        <p:spPr>
          <a:xfrm>
            <a:off x="7680960" y="2240280"/>
            <a:ext cx="3749040" cy="274320"/>
          </a:xfrm>
          <a:prstGeom prst="rect">
            <a:avLst/>
          </a:prstGeom>
          <a:noFill/>
          <a:ln/>
        </p:spPr>
        <p:txBody>
          <a:bodyPr wrap="square" rtlCol="0" anchor="ctr"/>
          <a:lstStyle/>
          <a:p>
            <a:pPr marL="0" indent="0">
              <a:buNone/>
            </a:pPr>
            <a:r>
              <a:rPr lang="en-US" sz="1050" b="1" dirty="0">
                <a:solidFill>
                  <a:srgbClr val="5FC2E8"/>
                </a:solidFill>
                <a:latin typeface="Calibri" pitchFamily="34" charset="0"/>
                <a:ea typeface="Calibri" pitchFamily="34" charset="-122"/>
                <a:cs typeface="Calibri" pitchFamily="34" charset="-120"/>
              </a:rPr>
              <a:t>AVERAGE RATING</a:t>
            </a:r>
            <a:endParaRPr lang="en-US" sz="1050" dirty="0"/>
          </a:p>
        </p:txBody>
      </p:sp>
      <p:sp>
        <p:nvSpPr>
          <p:cNvPr id="16" name="Text 13"/>
          <p:cNvSpPr/>
          <p:nvPr/>
        </p:nvSpPr>
        <p:spPr>
          <a:xfrm>
            <a:off x="7680960" y="2514600"/>
            <a:ext cx="3749040" cy="777240"/>
          </a:xfrm>
          <a:prstGeom prst="rect">
            <a:avLst/>
          </a:prstGeom>
          <a:noFill/>
          <a:ln/>
        </p:spPr>
        <p:txBody>
          <a:bodyPr wrap="square" rtlCol="0" anchor="ctr"/>
          <a:lstStyle/>
          <a:p>
            <a:pPr marL="0" indent="0">
              <a:buNone/>
            </a:pPr>
            <a:r>
              <a:rPr lang="en-US" sz="3400" b="1" dirty="0">
                <a:solidFill>
                  <a:srgbClr val="FFFFFF"/>
                </a:solidFill>
                <a:latin typeface="Cambria" pitchFamily="34" charset="0"/>
                <a:ea typeface="Cambria" pitchFamily="34" charset="-122"/>
                <a:cs typeface="Cambria" pitchFamily="34" charset="-120"/>
              </a:rPr>
              <a:t>3.22 / 5 ★</a:t>
            </a:r>
            <a:endParaRPr lang="en-US" sz="3400" dirty="0"/>
          </a:p>
        </p:txBody>
      </p:sp>
      <p:sp>
        <p:nvSpPr>
          <p:cNvPr id="17" name="Shape 14"/>
          <p:cNvSpPr/>
          <p:nvPr/>
        </p:nvSpPr>
        <p:spPr>
          <a:xfrm>
            <a:off x="7680960" y="3383280"/>
            <a:ext cx="3429000" cy="18288"/>
          </a:xfrm>
          <a:prstGeom prst="rect">
            <a:avLst/>
          </a:prstGeom>
          <a:solidFill>
            <a:srgbClr val="2E5A80"/>
          </a:solidFill>
          <a:ln/>
        </p:spPr>
        <p:txBody>
          <a:bodyPr/>
          <a:lstStyle/>
          <a:p>
            <a:endParaRPr lang="en-IN"/>
          </a:p>
        </p:txBody>
      </p:sp>
      <p:sp>
        <p:nvSpPr>
          <p:cNvPr id="18" name="Text 15"/>
          <p:cNvSpPr/>
          <p:nvPr/>
        </p:nvSpPr>
        <p:spPr>
          <a:xfrm>
            <a:off x="7680960" y="3566160"/>
            <a:ext cx="3749040" cy="2286000"/>
          </a:xfrm>
          <a:prstGeom prst="rect">
            <a:avLst/>
          </a:prstGeom>
          <a:noFill/>
          <a:ln/>
        </p:spPr>
        <p:txBody>
          <a:bodyPr wrap="square" rtlCol="0" anchor="ctr"/>
          <a:lstStyle/>
          <a:p>
            <a:pPr marL="0" indent="0">
              <a:lnSpc>
                <a:spcPct val="125000"/>
              </a:lnSpc>
              <a:buNone/>
            </a:pPr>
            <a:r>
              <a:rPr lang="en-US" sz="1250" dirty="0">
                <a:solidFill>
                  <a:srgbClr val="9FBFDD"/>
                </a:solidFill>
                <a:latin typeface="Calibri" pitchFamily="34" charset="0"/>
                <a:ea typeface="Calibri" pitchFamily="34" charset="-122"/>
                <a:cs typeface="Calibri" pitchFamily="34" charset="-120"/>
              </a:rPr>
              <a:t>5-star ratings are the largest single category (198 responses), but the overall average of 3.22/5 shows there is still considerable room to improve customer satisfaction.</a:t>
            </a:r>
            <a:endParaRPr lang="en-US" sz="1250" dirty="0"/>
          </a:p>
        </p:txBody>
      </p:sp>
      <p:sp>
        <p:nvSpPr>
          <p:cNvPr id="20" name="Text 16"/>
          <p:cNvSpPr/>
          <p:nvPr/>
        </p:nvSpPr>
        <p:spPr>
          <a:xfrm>
            <a:off x="457200" y="6473952"/>
            <a:ext cx="7315200" cy="274320"/>
          </a:xfrm>
          <a:prstGeom prst="rect">
            <a:avLst/>
          </a:prstGeom>
          <a:noFill/>
          <a:ln/>
        </p:spPr>
        <p:txBody>
          <a:bodyPr wrap="square" rtlCol="0" anchor="ctr"/>
          <a:lstStyle/>
          <a:p>
            <a:pPr marL="0" indent="0">
              <a:buNone/>
            </a:pPr>
            <a:r>
              <a:rPr lang="en-US" sz="900" dirty="0">
                <a:solidFill>
                  <a:srgbClr val="5B7185"/>
                </a:solidFill>
                <a:latin typeface="Calibri" pitchFamily="34" charset="0"/>
                <a:ea typeface="Calibri" pitchFamily="34" charset="-122"/>
                <a:cs typeface="Calibri" pitchFamily="34" charset="-120"/>
              </a:rPr>
              <a:t>Banking Customer Satisfaction Dashboard</a:t>
            </a:r>
            <a:endParaRPr lang="en-US" sz="900" dirty="0"/>
          </a:p>
        </p:txBody>
      </p:sp>
      <p:sp>
        <p:nvSpPr>
          <p:cNvPr id="21" name="Text 17"/>
          <p:cNvSpPr/>
          <p:nvPr/>
        </p:nvSpPr>
        <p:spPr>
          <a:xfrm>
            <a:off x="11274552" y="6473952"/>
            <a:ext cx="457200" cy="274320"/>
          </a:xfrm>
          <a:prstGeom prst="rect">
            <a:avLst/>
          </a:prstGeom>
          <a:noFill/>
          <a:ln/>
        </p:spPr>
        <p:txBody>
          <a:bodyPr wrap="square" rtlCol="0" anchor="ctr"/>
          <a:lstStyle/>
          <a:p>
            <a:pPr marL="0" indent="0" algn="r">
              <a:buNone/>
            </a:pPr>
            <a:r>
              <a:rPr lang="en-US" sz="900" dirty="0">
                <a:solidFill>
                  <a:srgbClr val="5B7185"/>
                </a:solidFill>
                <a:latin typeface="Calibri" pitchFamily="34" charset="0"/>
                <a:ea typeface="Calibri" pitchFamily="34" charset="-122"/>
                <a:cs typeface="Calibri" pitchFamily="34" charset="-120"/>
              </a:rPr>
              <a:t>8</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164592"/>
            <a:ext cx="11091672" cy="274320"/>
          </a:xfrm>
          <a:prstGeom prst="rect">
            <a:avLst/>
          </a:prstGeom>
          <a:noFill/>
          <a:ln/>
        </p:spPr>
        <p:txBody>
          <a:bodyPr wrap="square" rtlCol="0" anchor="ctr"/>
          <a:lstStyle/>
          <a:p>
            <a:pPr marL="0" indent="0">
              <a:buNone/>
            </a:pPr>
            <a:r>
              <a:rPr lang="en-US" sz="1200" b="1" kern="0" spc="200" dirty="0">
                <a:solidFill>
                  <a:srgbClr val="1B7A9E"/>
                </a:solidFill>
                <a:latin typeface="Calibri" pitchFamily="34" charset="0"/>
                <a:ea typeface="Calibri" pitchFamily="34" charset="-122"/>
                <a:cs typeface="Calibri" pitchFamily="34" charset="-120"/>
              </a:rPr>
              <a:t>OBJECTIVE 4</a:t>
            </a:r>
            <a:endParaRPr lang="en-US" sz="1200" dirty="0"/>
          </a:p>
        </p:txBody>
      </p:sp>
      <p:sp>
        <p:nvSpPr>
          <p:cNvPr id="3" name="Text 1"/>
          <p:cNvSpPr/>
          <p:nvPr/>
        </p:nvSpPr>
        <p:spPr>
          <a:xfrm>
            <a:off x="548640" y="411480"/>
            <a:ext cx="11091672" cy="731520"/>
          </a:xfrm>
          <a:prstGeom prst="rect">
            <a:avLst/>
          </a:prstGeom>
          <a:noFill/>
          <a:ln/>
        </p:spPr>
        <p:txBody>
          <a:bodyPr wrap="square" rtlCol="0" anchor="ctr"/>
          <a:lstStyle/>
          <a:p>
            <a:pPr marL="0" indent="0">
              <a:buNone/>
            </a:pPr>
            <a:r>
              <a:rPr lang="en-US" sz="2700" b="1" dirty="0">
                <a:solidFill>
                  <a:srgbClr val="142433"/>
                </a:solidFill>
                <a:latin typeface="Cambria" pitchFamily="34" charset="0"/>
                <a:ea typeface="Cambria" pitchFamily="34" charset="-122"/>
                <a:cs typeface="Cambria" pitchFamily="34" charset="-120"/>
              </a:rPr>
              <a:t>Monthly Complaint Trend</a:t>
            </a:r>
            <a:endParaRPr lang="en-US" sz="2700" dirty="0"/>
          </a:p>
        </p:txBody>
      </p:sp>
      <p:sp>
        <p:nvSpPr>
          <p:cNvPr id="4" name="Shape 2"/>
          <p:cNvSpPr/>
          <p:nvPr/>
        </p:nvSpPr>
        <p:spPr>
          <a:xfrm>
            <a:off x="548640" y="1115568"/>
            <a:ext cx="3611880" cy="658368"/>
          </a:xfrm>
          <a:prstGeom prst="roundRect">
            <a:avLst>
              <a:gd name="adj" fmla="val 6944"/>
            </a:avLst>
          </a:prstGeom>
          <a:solidFill>
            <a:srgbClr val="EAF1F8"/>
          </a:solidFill>
          <a:ln/>
        </p:spPr>
        <p:txBody>
          <a:bodyPr/>
          <a:lstStyle/>
          <a:p>
            <a:endParaRPr lang="en-IN"/>
          </a:p>
        </p:txBody>
      </p:sp>
      <p:sp>
        <p:nvSpPr>
          <p:cNvPr id="5" name="Text 3"/>
          <p:cNvSpPr/>
          <p:nvPr/>
        </p:nvSpPr>
        <p:spPr>
          <a:xfrm>
            <a:off x="658368" y="1161288"/>
            <a:ext cx="3392424" cy="201168"/>
          </a:xfrm>
          <a:prstGeom prst="rect">
            <a:avLst/>
          </a:prstGeom>
          <a:noFill/>
          <a:ln/>
        </p:spPr>
        <p:txBody>
          <a:bodyPr wrap="square" rtlCol="0" anchor="ctr"/>
          <a:lstStyle/>
          <a:p>
            <a:pPr marL="0" indent="0">
              <a:buNone/>
            </a:pPr>
            <a:r>
              <a:rPr lang="en-US" sz="850" b="1" kern="0" spc="100" dirty="0">
                <a:solidFill>
                  <a:srgbClr val="1B7A9E"/>
                </a:solidFill>
                <a:latin typeface="Calibri" pitchFamily="34" charset="0"/>
                <a:ea typeface="Calibri" pitchFamily="34" charset="-122"/>
                <a:cs typeface="Calibri" pitchFamily="34" charset="-120"/>
              </a:rPr>
              <a:t>OBJECTIVE</a:t>
            </a:r>
            <a:endParaRPr lang="en-US" sz="850" dirty="0"/>
          </a:p>
        </p:txBody>
      </p:sp>
      <p:sp>
        <p:nvSpPr>
          <p:cNvPr id="6" name="Text 4"/>
          <p:cNvSpPr/>
          <p:nvPr/>
        </p:nvSpPr>
        <p:spPr>
          <a:xfrm>
            <a:off x="658368" y="1344168"/>
            <a:ext cx="3392424" cy="384048"/>
          </a:xfrm>
          <a:prstGeom prst="rect">
            <a:avLst/>
          </a:prstGeom>
          <a:noFill/>
          <a:ln/>
        </p:spPr>
        <p:txBody>
          <a:bodyPr wrap="square" rtlCol="0" anchor="ctr"/>
          <a:lstStyle/>
          <a:p>
            <a:pPr marL="0" indent="0">
              <a:lnSpc>
                <a:spcPct val="102000"/>
              </a:lnSpc>
              <a:buNone/>
            </a:pPr>
            <a:r>
              <a:rPr lang="en-US" sz="950" dirty="0">
                <a:solidFill>
                  <a:srgbClr val="142433"/>
                </a:solidFill>
                <a:latin typeface="Calibri" pitchFamily="34" charset="0"/>
                <a:ea typeface="Calibri" pitchFamily="34" charset="-122"/>
                <a:cs typeface="Calibri" pitchFamily="34" charset="-120"/>
              </a:rPr>
              <a:t>Identify monthly patterns in complaint volume.</a:t>
            </a:r>
            <a:endParaRPr lang="en-US" sz="950" dirty="0"/>
          </a:p>
        </p:txBody>
      </p:sp>
      <p:sp>
        <p:nvSpPr>
          <p:cNvPr id="7" name="Shape 5"/>
          <p:cNvSpPr/>
          <p:nvPr/>
        </p:nvSpPr>
        <p:spPr>
          <a:xfrm>
            <a:off x="4270248" y="1115568"/>
            <a:ext cx="3611880" cy="658368"/>
          </a:xfrm>
          <a:prstGeom prst="roundRect">
            <a:avLst>
              <a:gd name="adj" fmla="val 6944"/>
            </a:avLst>
          </a:prstGeom>
          <a:solidFill>
            <a:srgbClr val="EAF1F8"/>
          </a:solidFill>
          <a:ln/>
        </p:spPr>
        <p:txBody>
          <a:bodyPr/>
          <a:lstStyle/>
          <a:p>
            <a:endParaRPr lang="en-IN"/>
          </a:p>
        </p:txBody>
      </p:sp>
      <p:sp>
        <p:nvSpPr>
          <p:cNvPr id="8" name="Text 6"/>
          <p:cNvSpPr/>
          <p:nvPr/>
        </p:nvSpPr>
        <p:spPr>
          <a:xfrm>
            <a:off x="4379976" y="1161288"/>
            <a:ext cx="3392424" cy="201168"/>
          </a:xfrm>
          <a:prstGeom prst="rect">
            <a:avLst/>
          </a:prstGeom>
          <a:noFill/>
          <a:ln/>
        </p:spPr>
        <p:txBody>
          <a:bodyPr wrap="square" rtlCol="0" anchor="ctr"/>
          <a:lstStyle/>
          <a:p>
            <a:pPr marL="0" indent="0">
              <a:buNone/>
            </a:pPr>
            <a:r>
              <a:rPr lang="en-US" sz="850" b="1" kern="0" spc="100" dirty="0">
                <a:solidFill>
                  <a:srgbClr val="1B7A9E"/>
                </a:solidFill>
                <a:latin typeface="Calibri" pitchFamily="34" charset="0"/>
                <a:ea typeface="Calibri" pitchFamily="34" charset="-122"/>
                <a:cs typeface="Calibri" pitchFamily="34" charset="-120"/>
              </a:rPr>
              <a:t>ANALYSIS</a:t>
            </a:r>
            <a:endParaRPr lang="en-US" sz="850" dirty="0"/>
          </a:p>
        </p:txBody>
      </p:sp>
      <p:sp>
        <p:nvSpPr>
          <p:cNvPr id="9" name="Text 7"/>
          <p:cNvSpPr/>
          <p:nvPr/>
        </p:nvSpPr>
        <p:spPr>
          <a:xfrm>
            <a:off x="4379976" y="1344168"/>
            <a:ext cx="3392424" cy="384048"/>
          </a:xfrm>
          <a:prstGeom prst="rect">
            <a:avLst/>
          </a:prstGeom>
          <a:noFill/>
          <a:ln/>
        </p:spPr>
        <p:txBody>
          <a:bodyPr wrap="square" rtlCol="0" anchor="ctr"/>
          <a:lstStyle/>
          <a:p>
            <a:pPr marL="0" indent="0">
              <a:lnSpc>
                <a:spcPct val="102000"/>
              </a:lnSpc>
              <a:buNone/>
            </a:pPr>
            <a:r>
              <a:rPr lang="en-US" sz="950" dirty="0">
                <a:solidFill>
                  <a:srgbClr val="142433"/>
                </a:solidFill>
                <a:latin typeface="Calibri" pitchFamily="34" charset="0"/>
                <a:ea typeface="Calibri" pitchFamily="34" charset="-122"/>
                <a:cs typeface="Calibri" pitchFamily="34" charset="-120"/>
              </a:rPr>
              <a:t>Grouped Complaint_Date by month in a PivotTable and counted complaints.</a:t>
            </a:r>
            <a:endParaRPr lang="en-US" sz="950" dirty="0"/>
          </a:p>
        </p:txBody>
      </p:sp>
      <p:sp>
        <p:nvSpPr>
          <p:cNvPr id="10" name="Shape 8"/>
          <p:cNvSpPr/>
          <p:nvPr/>
        </p:nvSpPr>
        <p:spPr>
          <a:xfrm>
            <a:off x="7991856" y="1115568"/>
            <a:ext cx="3611880" cy="658368"/>
          </a:xfrm>
          <a:prstGeom prst="roundRect">
            <a:avLst>
              <a:gd name="adj" fmla="val 6944"/>
            </a:avLst>
          </a:prstGeom>
          <a:solidFill>
            <a:srgbClr val="EAF1F8"/>
          </a:solidFill>
          <a:ln/>
        </p:spPr>
        <p:txBody>
          <a:bodyPr/>
          <a:lstStyle/>
          <a:p>
            <a:endParaRPr lang="en-IN"/>
          </a:p>
        </p:txBody>
      </p:sp>
      <p:sp>
        <p:nvSpPr>
          <p:cNvPr id="11" name="Text 9"/>
          <p:cNvSpPr/>
          <p:nvPr/>
        </p:nvSpPr>
        <p:spPr>
          <a:xfrm>
            <a:off x="8101584" y="1161288"/>
            <a:ext cx="3392424" cy="201168"/>
          </a:xfrm>
          <a:prstGeom prst="rect">
            <a:avLst/>
          </a:prstGeom>
          <a:noFill/>
          <a:ln/>
        </p:spPr>
        <p:txBody>
          <a:bodyPr wrap="square" rtlCol="0" anchor="ctr"/>
          <a:lstStyle/>
          <a:p>
            <a:pPr marL="0" indent="0">
              <a:buNone/>
            </a:pPr>
            <a:r>
              <a:rPr lang="en-US" sz="850" b="1" kern="0" spc="100" dirty="0">
                <a:solidFill>
                  <a:srgbClr val="1B7A9E"/>
                </a:solidFill>
                <a:latin typeface="Calibri" pitchFamily="34" charset="0"/>
                <a:ea typeface="Calibri" pitchFamily="34" charset="-122"/>
                <a:cs typeface="Calibri" pitchFamily="34" charset="-120"/>
              </a:rPr>
              <a:t>RESULT</a:t>
            </a:r>
            <a:endParaRPr lang="en-US" sz="850" dirty="0"/>
          </a:p>
        </p:txBody>
      </p:sp>
      <p:sp>
        <p:nvSpPr>
          <p:cNvPr id="12" name="Text 10"/>
          <p:cNvSpPr/>
          <p:nvPr/>
        </p:nvSpPr>
        <p:spPr>
          <a:xfrm>
            <a:off x="8101584" y="1344168"/>
            <a:ext cx="3392424" cy="384048"/>
          </a:xfrm>
          <a:prstGeom prst="rect">
            <a:avLst/>
          </a:prstGeom>
          <a:noFill/>
          <a:ln/>
        </p:spPr>
        <p:txBody>
          <a:bodyPr wrap="square" rtlCol="0" anchor="ctr"/>
          <a:lstStyle/>
          <a:p>
            <a:pPr marL="0" indent="0">
              <a:lnSpc>
                <a:spcPct val="102000"/>
              </a:lnSpc>
              <a:buNone/>
            </a:pPr>
            <a:r>
              <a:rPr lang="en-US" sz="950" dirty="0">
                <a:solidFill>
                  <a:srgbClr val="142433"/>
                </a:solidFill>
                <a:latin typeface="Calibri" pitchFamily="34" charset="0"/>
                <a:ea typeface="Calibri" pitchFamily="34" charset="-122"/>
                <a:cs typeface="Calibri" pitchFamily="34" charset="-120"/>
              </a:rPr>
              <a:t>March highest (117); June lowest (90).</a:t>
            </a:r>
            <a:endParaRPr lang="en-US" sz="950" dirty="0"/>
          </a:p>
        </p:txBody>
      </p:sp>
      <p:graphicFrame>
        <p:nvGraphicFramePr>
          <p:cNvPr id="13" name="Chart 0"/>
          <p:cNvGraphicFramePr/>
          <p:nvPr/>
        </p:nvGraphicFramePr>
        <p:xfrm>
          <a:off x="457200" y="2057400"/>
          <a:ext cx="7498080" cy="3931920"/>
        </p:xfrm>
        <a:graphic>
          <a:graphicData uri="http://schemas.openxmlformats.org/drawingml/2006/chart">
            <c:chart xmlns:c="http://schemas.openxmlformats.org/drawingml/2006/chart" xmlns:r="http://schemas.openxmlformats.org/officeDocument/2006/relationships" r:id="rId3"/>
          </a:graphicData>
        </a:graphic>
      </p:graphicFrame>
      <p:sp>
        <p:nvSpPr>
          <p:cNvPr id="14" name="Shape 11"/>
          <p:cNvSpPr/>
          <p:nvPr/>
        </p:nvSpPr>
        <p:spPr>
          <a:xfrm>
            <a:off x="8229600" y="2057400"/>
            <a:ext cx="3429000" cy="3931920"/>
          </a:xfrm>
          <a:prstGeom prst="roundRect">
            <a:avLst>
              <a:gd name="adj" fmla="val 2133"/>
            </a:avLst>
          </a:prstGeom>
          <a:solidFill>
            <a:srgbClr val="0B2E4F"/>
          </a:solidFill>
          <a:ln/>
        </p:spPr>
        <p:txBody>
          <a:bodyPr/>
          <a:lstStyle/>
          <a:p>
            <a:endParaRPr lang="en-IN"/>
          </a:p>
        </p:txBody>
      </p:sp>
      <p:sp>
        <p:nvSpPr>
          <p:cNvPr id="15" name="Text 12"/>
          <p:cNvSpPr/>
          <p:nvPr/>
        </p:nvSpPr>
        <p:spPr>
          <a:xfrm>
            <a:off x="8458200" y="2240280"/>
            <a:ext cx="2971800" cy="274320"/>
          </a:xfrm>
          <a:prstGeom prst="rect">
            <a:avLst/>
          </a:prstGeom>
          <a:noFill/>
          <a:ln/>
        </p:spPr>
        <p:txBody>
          <a:bodyPr wrap="square" rtlCol="0" anchor="ctr"/>
          <a:lstStyle/>
          <a:p>
            <a:pPr marL="0" indent="0">
              <a:buNone/>
            </a:pPr>
            <a:r>
              <a:rPr lang="en-US" sz="1050" b="1" dirty="0">
                <a:solidFill>
                  <a:srgbClr val="5FC2E8"/>
                </a:solidFill>
                <a:latin typeface="Calibri" pitchFamily="34" charset="0"/>
                <a:ea typeface="Calibri" pitchFamily="34" charset="-122"/>
                <a:cs typeface="Calibri" pitchFamily="34" charset="-120"/>
              </a:rPr>
              <a:t>INSIGHT</a:t>
            </a:r>
            <a:endParaRPr lang="en-US" sz="1050" dirty="0"/>
          </a:p>
        </p:txBody>
      </p:sp>
      <p:sp>
        <p:nvSpPr>
          <p:cNvPr id="16" name="Text 13"/>
          <p:cNvSpPr/>
          <p:nvPr/>
        </p:nvSpPr>
        <p:spPr>
          <a:xfrm>
            <a:off x="8458200" y="2560320"/>
            <a:ext cx="2971800" cy="3291840"/>
          </a:xfrm>
          <a:prstGeom prst="rect">
            <a:avLst/>
          </a:prstGeom>
          <a:noFill/>
          <a:ln/>
        </p:spPr>
        <p:txBody>
          <a:bodyPr wrap="square" rtlCol="0" anchor="ctr"/>
          <a:lstStyle/>
          <a:p>
            <a:pPr marL="342900" indent="-342900">
              <a:lnSpc>
                <a:spcPct val="115000"/>
              </a:lnSpc>
              <a:spcAft>
                <a:spcPts val="1000"/>
              </a:spcAft>
              <a:buSzPct val="100000"/>
              <a:buChar char="•"/>
            </a:pPr>
            <a:r>
              <a:rPr lang="en-US" sz="1150" dirty="0">
                <a:solidFill>
                  <a:srgbClr val="FFFFFF"/>
                </a:solidFill>
                <a:latin typeface="Calibri" pitchFamily="34" charset="0"/>
                <a:ea typeface="Calibri" pitchFamily="34" charset="-122"/>
                <a:cs typeface="Calibri" pitchFamily="34" charset="-120"/>
              </a:rPr>
              <a:t>Highest: March — 117</a:t>
            </a:r>
            <a:endParaRPr lang="en-US" sz="1150" dirty="0"/>
          </a:p>
          <a:p>
            <a:pPr marL="342900" indent="-342900">
              <a:lnSpc>
                <a:spcPct val="115000"/>
              </a:lnSpc>
              <a:spcAft>
                <a:spcPts val="1000"/>
              </a:spcAft>
              <a:buSzPct val="100000"/>
              <a:buChar char="•"/>
            </a:pPr>
            <a:r>
              <a:rPr lang="en-US" sz="1150" dirty="0">
                <a:solidFill>
                  <a:srgbClr val="FFFFFF"/>
                </a:solidFill>
                <a:latin typeface="Calibri" pitchFamily="34" charset="0"/>
                <a:ea typeface="Calibri" pitchFamily="34" charset="-122"/>
                <a:cs typeface="Calibri" pitchFamily="34" charset="-120"/>
              </a:rPr>
              <a:t>Lowest: June — 90</a:t>
            </a:r>
            <a:endParaRPr lang="en-US" sz="1150" dirty="0"/>
          </a:p>
          <a:p>
            <a:pPr marL="342900" indent="-342900">
              <a:lnSpc>
                <a:spcPct val="115000"/>
              </a:lnSpc>
              <a:spcAft>
                <a:spcPts val="1000"/>
              </a:spcAft>
              <a:buSzPct val="100000"/>
              <a:buChar char="•"/>
            </a:pPr>
            <a:r>
              <a:rPr lang="en-US" sz="1150" dirty="0">
                <a:solidFill>
                  <a:srgbClr val="FFFFFF"/>
                </a:solidFill>
                <a:latin typeface="Calibri" pitchFamily="34" charset="0"/>
                <a:ea typeface="Calibri" pitchFamily="34" charset="-122"/>
                <a:cs typeface="Calibri" pitchFamily="34" charset="-120"/>
              </a:rPr>
              <a:t>Also elevated: August (111), December (110), January (109)</a:t>
            </a:r>
            <a:endParaRPr lang="en-US" sz="1150" dirty="0"/>
          </a:p>
          <a:p>
            <a:pPr marL="342900" indent="-342900">
              <a:lnSpc>
                <a:spcPct val="115000"/>
              </a:lnSpc>
              <a:spcAft>
                <a:spcPts val="1000"/>
              </a:spcAft>
              <a:buSzPct val="100000"/>
              <a:buChar char="•"/>
            </a:pPr>
            <a:r>
              <a:rPr lang="en-US" sz="1150" dirty="0">
                <a:solidFill>
                  <a:srgbClr val="FFFFFF"/>
                </a:solidFill>
                <a:latin typeface="Calibri" pitchFamily="34" charset="0"/>
                <a:ea typeface="Calibri" pitchFamily="34" charset="-122"/>
                <a:cs typeface="Calibri" pitchFamily="34" charset="-120"/>
              </a:rPr>
              <a:t>Volume fluctuates rather than trending steadily up or down</a:t>
            </a:r>
            <a:endParaRPr lang="en-US" sz="1150" dirty="0"/>
          </a:p>
        </p:txBody>
      </p:sp>
      <p:sp>
        <p:nvSpPr>
          <p:cNvPr id="18" name="Text 14"/>
          <p:cNvSpPr/>
          <p:nvPr/>
        </p:nvSpPr>
        <p:spPr>
          <a:xfrm>
            <a:off x="457200" y="6473952"/>
            <a:ext cx="7315200" cy="274320"/>
          </a:xfrm>
          <a:prstGeom prst="rect">
            <a:avLst/>
          </a:prstGeom>
          <a:noFill/>
          <a:ln/>
        </p:spPr>
        <p:txBody>
          <a:bodyPr wrap="square" rtlCol="0" anchor="ctr"/>
          <a:lstStyle/>
          <a:p>
            <a:pPr marL="0" indent="0">
              <a:buNone/>
            </a:pPr>
            <a:r>
              <a:rPr lang="en-US" sz="900" dirty="0">
                <a:solidFill>
                  <a:srgbClr val="5B7185"/>
                </a:solidFill>
                <a:latin typeface="Calibri" pitchFamily="34" charset="0"/>
                <a:ea typeface="Calibri" pitchFamily="34" charset="-122"/>
                <a:cs typeface="Calibri" pitchFamily="34" charset="-120"/>
              </a:rPr>
              <a:t>Banking Customer Satisfaction Dashboard</a:t>
            </a:r>
            <a:endParaRPr lang="en-US" sz="900" dirty="0"/>
          </a:p>
        </p:txBody>
      </p:sp>
      <p:sp>
        <p:nvSpPr>
          <p:cNvPr id="19" name="Text 15"/>
          <p:cNvSpPr/>
          <p:nvPr/>
        </p:nvSpPr>
        <p:spPr>
          <a:xfrm>
            <a:off x="11274552" y="6473952"/>
            <a:ext cx="457200" cy="274320"/>
          </a:xfrm>
          <a:prstGeom prst="rect">
            <a:avLst/>
          </a:prstGeom>
          <a:noFill/>
          <a:ln/>
        </p:spPr>
        <p:txBody>
          <a:bodyPr wrap="square" rtlCol="0" anchor="ctr"/>
          <a:lstStyle/>
          <a:p>
            <a:pPr marL="0" indent="0" algn="r">
              <a:buNone/>
            </a:pPr>
            <a:r>
              <a:rPr lang="en-US" sz="900" dirty="0">
                <a:solidFill>
                  <a:srgbClr val="5B7185"/>
                </a:solidFill>
                <a:latin typeface="Calibri" pitchFamily="34" charset="0"/>
                <a:ea typeface="Calibri" pitchFamily="34" charset="-122"/>
                <a:cs typeface="Calibri" pitchFamily="34" charset="-120"/>
              </a:rPr>
              <a:t>9</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164592"/>
            <a:ext cx="11091672" cy="274320"/>
          </a:xfrm>
          <a:prstGeom prst="rect">
            <a:avLst/>
          </a:prstGeom>
          <a:noFill/>
          <a:ln/>
        </p:spPr>
        <p:txBody>
          <a:bodyPr wrap="square" rtlCol="0" anchor="ctr"/>
          <a:lstStyle/>
          <a:p>
            <a:pPr marL="0" indent="0">
              <a:buNone/>
            </a:pPr>
            <a:r>
              <a:rPr lang="en-US" sz="1200" b="1" kern="0" spc="200" dirty="0">
                <a:solidFill>
                  <a:srgbClr val="1B7A9E"/>
                </a:solidFill>
                <a:latin typeface="Calibri" pitchFamily="34" charset="0"/>
                <a:ea typeface="Calibri" pitchFamily="34" charset="-122"/>
                <a:cs typeface="Calibri" pitchFamily="34" charset="-120"/>
              </a:rPr>
              <a:t>OBJECTIVE 5</a:t>
            </a:r>
            <a:endParaRPr lang="en-US" sz="1200" dirty="0"/>
          </a:p>
        </p:txBody>
      </p:sp>
      <p:sp>
        <p:nvSpPr>
          <p:cNvPr id="3" name="Text 1"/>
          <p:cNvSpPr/>
          <p:nvPr/>
        </p:nvSpPr>
        <p:spPr>
          <a:xfrm>
            <a:off x="548640" y="411480"/>
            <a:ext cx="11091672" cy="731520"/>
          </a:xfrm>
          <a:prstGeom prst="rect">
            <a:avLst/>
          </a:prstGeom>
          <a:noFill/>
          <a:ln/>
        </p:spPr>
        <p:txBody>
          <a:bodyPr wrap="square" rtlCol="0" anchor="ctr"/>
          <a:lstStyle/>
          <a:p>
            <a:pPr marL="0" indent="0">
              <a:buNone/>
            </a:pPr>
            <a:r>
              <a:rPr lang="en-US" sz="2700" b="1" dirty="0">
                <a:solidFill>
                  <a:srgbClr val="142433"/>
                </a:solidFill>
                <a:latin typeface="Cambria" pitchFamily="34" charset="0"/>
                <a:ea typeface="Cambria" pitchFamily="34" charset="-122"/>
                <a:cs typeface="Cambria" pitchFamily="34" charset="-120"/>
              </a:rPr>
              <a:t>Average Resolution Time</a:t>
            </a:r>
            <a:endParaRPr lang="en-US" sz="2700" dirty="0"/>
          </a:p>
        </p:txBody>
      </p:sp>
      <p:sp>
        <p:nvSpPr>
          <p:cNvPr id="4" name="Shape 2"/>
          <p:cNvSpPr/>
          <p:nvPr/>
        </p:nvSpPr>
        <p:spPr>
          <a:xfrm>
            <a:off x="548640" y="1115568"/>
            <a:ext cx="3611880" cy="658368"/>
          </a:xfrm>
          <a:prstGeom prst="roundRect">
            <a:avLst>
              <a:gd name="adj" fmla="val 6944"/>
            </a:avLst>
          </a:prstGeom>
          <a:solidFill>
            <a:srgbClr val="EAF1F8"/>
          </a:solidFill>
          <a:ln/>
        </p:spPr>
        <p:txBody>
          <a:bodyPr/>
          <a:lstStyle/>
          <a:p>
            <a:endParaRPr lang="en-IN"/>
          </a:p>
        </p:txBody>
      </p:sp>
      <p:sp>
        <p:nvSpPr>
          <p:cNvPr id="5" name="Text 3"/>
          <p:cNvSpPr/>
          <p:nvPr/>
        </p:nvSpPr>
        <p:spPr>
          <a:xfrm>
            <a:off x="658368" y="1161288"/>
            <a:ext cx="3392424" cy="201168"/>
          </a:xfrm>
          <a:prstGeom prst="rect">
            <a:avLst/>
          </a:prstGeom>
          <a:noFill/>
          <a:ln/>
        </p:spPr>
        <p:txBody>
          <a:bodyPr wrap="square" rtlCol="0" anchor="ctr"/>
          <a:lstStyle/>
          <a:p>
            <a:pPr marL="0" indent="0">
              <a:buNone/>
            </a:pPr>
            <a:r>
              <a:rPr lang="en-US" sz="850" b="1" kern="0" spc="100" dirty="0">
                <a:solidFill>
                  <a:srgbClr val="1B7A9E"/>
                </a:solidFill>
                <a:latin typeface="Calibri" pitchFamily="34" charset="0"/>
                <a:ea typeface="Calibri" pitchFamily="34" charset="-122"/>
                <a:cs typeface="Calibri" pitchFamily="34" charset="-120"/>
              </a:rPr>
              <a:t>OBJECTIVE</a:t>
            </a:r>
            <a:endParaRPr lang="en-US" sz="850" dirty="0"/>
          </a:p>
        </p:txBody>
      </p:sp>
      <p:sp>
        <p:nvSpPr>
          <p:cNvPr id="6" name="Text 4"/>
          <p:cNvSpPr/>
          <p:nvPr/>
        </p:nvSpPr>
        <p:spPr>
          <a:xfrm>
            <a:off x="658368" y="1344168"/>
            <a:ext cx="3392424" cy="384048"/>
          </a:xfrm>
          <a:prstGeom prst="rect">
            <a:avLst/>
          </a:prstGeom>
          <a:noFill/>
          <a:ln/>
        </p:spPr>
        <p:txBody>
          <a:bodyPr wrap="square" rtlCol="0" anchor="ctr"/>
          <a:lstStyle/>
          <a:p>
            <a:pPr marL="0" indent="0">
              <a:lnSpc>
                <a:spcPct val="102000"/>
              </a:lnSpc>
              <a:buNone/>
            </a:pPr>
            <a:r>
              <a:rPr lang="en-US" sz="950" dirty="0">
                <a:solidFill>
                  <a:srgbClr val="142433"/>
                </a:solidFill>
                <a:latin typeface="Calibri" pitchFamily="34" charset="0"/>
                <a:ea typeface="Calibri" pitchFamily="34" charset="-122"/>
                <a:cs typeface="Calibri" pitchFamily="34" charset="-120"/>
              </a:rPr>
              <a:t>Identify complaint categories requiring longer resolution time.</a:t>
            </a:r>
            <a:endParaRPr lang="en-US" sz="950" dirty="0"/>
          </a:p>
        </p:txBody>
      </p:sp>
      <p:sp>
        <p:nvSpPr>
          <p:cNvPr id="7" name="Shape 5"/>
          <p:cNvSpPr/>
          <p:nvPr/>
        </p:nvSpPr>
        <p:spPr>
          <a:xfrm>
            <a:off x="4270248" y="1115568"/>
            <a:ext cx="3611880" cy="658368"/>
          </a:xfrm>
          <a:prstGeom prst="roundRect">
            <a:avLst>
              <a:gd name="adj" fmla="val 6944"/>
            </a:avLst>
          </a:prstGeom>
          <a:solidFill>
            <a:srgbClr val="EAF1F8"/>
          </a:solidFill>
          <a:ln/>
        </p:spPr>
        <p:txBody>
          <a:bodyPr/>
          <a:lstStyle/>
          <a:p>
            <a:endParaRPr lang="en-IN"/>
          </a:p>
        </p:txBody>
      </p:sp>
      <p:sp>
        <p:nvSpPr>
          <p:cNvPr id="8" name="Text 6"/>
          <p:cNvSpPr/>
          <p:nvPr/>
        </p:nvSpPr>
        <p:spPr>
          <a:xfrm>
            <a:off x="4379976" y="1161288"/>
            <a:ext cx="3392424" cy="201168"/>
          </a:xfrm>
          <a:prstGeom prst="rect">
            <a:avLst/>
          </a:prstGeom>
          <a:noFill/>
          <a:ln/>
        </p:spPr>
        <p:txBody>
          <a:bodyPr wrap="square" rtlCol="0" anchor="ctr"/>
          <a:lstStyle/>
          <a:p>
            <a:pPr marL="0" indent="0">
              <a:buNone/>
            </a:pPr>
            <a:r>
              <a:rPr lang="en-US" sz="850" b="1" kern="0" spc="100" dirty="0">
                <a:solidFill>
                  <a:srgbClr val="1B7A9E"/>
                </a:solidFill>
                <a:latin typeface="Calibri" pitchFamily="34" charset="0"/>
                <a:ea typeface="Calibri" pitchFamily="34" charset="-122"/>
                <a:cs typeface="Calibri" pitchFamily="34" charset="-120"/>
              </a:rPr>
              <a:t>ANALYSIS</a:t>
            </a:r>
            <a:endParaRPr lang="en-US" sz="850" dirty="0"/>
          </a:p>
        </p:txBody>
      </p:sp>
      <p:sp>
        <p:nvSpPr>
          <p:cNvPr id="9" name="Text 7"/>
          <p:cNvSpPr/>
          <p:nvPr/>
        </p:nvSpPr>
        <p:spPr>
          <a:xfrm>
            <a:off x="4379976" y="1344168"/>
            <a:ext cx="3392424" cy="384048"/>
          </a:xfrm>
          <a:prstGeom prst="rect">
            <a:avLst/>
          </a:prstGeom>
          <a:noFill/>
          <a:ln/>
        </p:spPr>
        <p:txBody>
          <a:bodyPr wrap="square" rtlCol="0" anchor="ctr"/>
          <a:lstStyle/>
          <a:p>
            <a:pPr marL="0" indent="0">
              <a:lnSpc>
                <a:spcPct val="102000"/>
              </a:lnSpc>
              <a:buNone/>
            </a:pPr>
            <a:r>
              <a:rPr lang="en-US" sz="950" dirty="0">
                <a:solidFill>
                  <a:srgbClr val="142433"/>
                </a:solidFill>
                <a:latin typeface="Calibri" pitchFamily="34" charset="0"/>
                <a:ea typeface="Calibri" pitchFamily="34" charset="-122"/>
                <a:cs typeface="Calibri" pitchFamily="34" charset="-120"/>
              </a:rPr>
              <a:t>Averaged Resolution_Time_Hours by Complaint_Type using a PivotTable.</a:t>
            </a:r>
            <a:endParaRPr lang="en-US" sz="950" dirty="0"/>
          </a:p>
        </p:txBody>
      </p:sp>
      <p:sp>
        <p:nvSpPr>
          <p:cNvPr id="10" name="Shape 8"/>
          <p:cNvSpPr/>
          <p:nvPr/>
        </p:nvSpPr>
        <p:spPr>
          <a:xfrm>
            <a:off x="7991856" y="1115568"/>
            <a:ext cx="3611880" cy="658368"/>
          </a:xfrm>
          <a:prstGeom prst="roundRect">
            <a:avLst>
              <a:gd name="adj" fmla="val 6944"/>
            </a:avLst>
          </a:prstGeom>
          <a:solidFill>
            <a:srgbClr val="EAF1F8"/>
          </a:solidFill>
          <a:ln/>
        </p:spPr>
        <p:txBody>
          <a:bodyPr/>
          <a:lstStyle/>
          <a:p>
            <a:endParaRPr lang="en-IN"/>
          </a:p>
        </p:txBody>
      </p:sp>
      <p:sp>
        <p:nvSpPr>
          <p:cNvPr id="11" name="Text 9"/>
          <p:cNvSpPr/>
          <p:nvPr/>
        </p:nvSpPr>
        <p:spPr>
          <a:xfrm>
            <a:off x="8101584" y="1161288"/>
            <a:ext cx="3392424" cy="201168"/>
          </a:xfrm>
          <a:prstGeom prst="rect">
            <a:avLst/>
          </a:prstGeom>
          <a:noFill/>
          <a:ln/>
        </p:spPr>
        <p:txBody>
          <a:bodyPr wrap="square" rtlCol="0" anchor="ctr"/>
          <a:lstStyle/>
          <a:p>
            <a:pPr marL="0" indent="0">
              <a:buNone/>
            </a:pPr>
            <a:r>
              <a:rPr lang="en-US" sz="850" b="1" kern="0" spc="100" dirty="0">
                <a:solidFill>
                  <a:srgbClr val="1B7A9E"/>
                </a:solidFill>
                <a:latin typeface="Calibri" pitchFamily="34" charset="0"/>
                <a:ea typeface="Calibri" pitchFamily="34" charset="-122"/>
                <a:cs typeface="Calibri" pitchFamily="34" charset="-120"/>
              </a:rPr>
              <a:t>RESULT</a:t>
            </a:r>
            <a:endParaRPr lang="en-US" sz="850" dirty="0"/>
          </a:p>
        </p:txBody>
      </p:sp>
      <p:sp>
        <p:nvSpPr>
          <p:cNvPr id="12" name="Text 10"/>
          <p:cNvSpPr/>
          <p:nvPr/>
        </p:nvSpPr>
        <p:spPr>
          <a:xfrm>
            <a:off x="8101584" y="1344168"/>
            <a:ext cx="3392424" cy="384048"/>
          </a:xfrm>
          <a:prstGeom prst="rect">
            <a:avLst/>
          </a:prstGeom>
          <a:noFill/>
          <a:ln/>
        </p:spPr>
        <p:txBody>
          <a:bodyPr wrap="square" rtlCol="0" anchor="ctr"/>
          <a:lstStyle/>
          <a:p>
            <a:pPr marL="0" indent="0">
              <a:lnSpc>
                <a:spcPct val="102000"/>
              </a:lnSpc>
              <a:buNone/>
            </a:pPr>
            <a:r>
              <a:rPr lang="en-US" sz="950" dirty="0">
                <a:solidFill>
                  <a:srgbClr val="142433"/>
                </a:solidFill>
                <a:latin typeface="Calibri" pitchFamily="34" charset="0"/>
                <a:ea typeface="Calibri" pitchFamily="34" charset="-122"/>
                <a:cs typeface="Calibri" pitchFamily="34" charset="-120"/>
              </a:rPr>
              <a:t>Fraud Investigation longest at 60.86 hrs; overall average 27.70 hrs.</a:t>
            </a:r>
            <a:endParaRPr lang="en-US" sz="950" dirty="0"/>
          </a:p>
        </p:txBody>
      </p:sp>
      <p:graphicFrame>
        <p:nvGraphicFramePr>
          <p:cNvPr id="13" name="Chart 0"/>
          <p:cNvGraphicFramePr/>
          <p:nvPr/>
        </p:nvGraphicFramePr>
        <p:xfrm>
          <a:off x="457200" y="2057400"/>
          <a:ext cx="7223760" cy="3931920"/>
        </p:xfrm>
        <a:graphic>
          <a:graphicData uri="http://schemas.openxmlformats.org/drawingml/2006/chart">
            <c:chart xmlns:c="http://schemas.openxmlformats.org/drawingml/2006/chart" xmlns:r="http://schemas.openxmlformats.org/officeDocument/2006/relationships" r:id="rId3"/>
          </a:graphicData>
        </a:graphic>
      </p:graphicFrame>
      <p:sp>
        <p:nvSpPr>
          <p:cNvPr id="14" name="Shape 11"/>
          <p:cNvSpPr/>
          <p:nvPr/>
        </p:nvSpPr>
        <p:spPr>
          <a:xfrm>
            <a:off x="7863840" y="2057400"/>
            <a:ext cx="3794760" cy="3931920"/>
          </a:xfrm>
          <a:prstGeom prst="roundRect">
            <a:avLst>
              <a:gd name="adj" fmla="val 1928"/>
            </a:avLst>
          </a:prstGeom>
          <a:solidFill>
            <a:srgbClr val="C97A1B"/>
          </a:solidFill>
          <a:ln/>
        </p:spPr>
        <p:txBody>
          <a:bodyPr/>
          <a:lstStyle/>
          <a:p>
            <a:endParaRPr lang="en-IN"/>
          </a:p>
        </p:txBody>
      </p:sp>
      <p:sp>
        <p:nvSpPr>
          <p:cNvPr id="15" name="Text 12"/>
          <p:cNvSpPr/>
          <p:nvPr/>
        </p:nvSpPr>
        <p:spPr>
          <a:xfrm>
            <a:off x="8092440" y="2240280"/>
            <a:ext cx="3337560" cy="411480"/>
          </a:xfrm>
          <a:prstGeom prst="rect">
            <a:avLst/>
          </a:prstGeom>
          <a:noFill/>
          <a:ln/>
        </p:spPr>
        <p:txBody>
          <a:bodyPr wrap="square" rtlCol="0" anchor="ctr"/>
          <a:lstStyle/>
          <a:p>
            <a:pPr marL="0" indent="0">
              <a:buNone/>
            </a:pPr>
            <a:r>
              <a:rPr lang="en-US" sz="1050" b="1" dirty="0">
                <a:solidFill>
                  <a:srgbClr val="FDEBD3"/>
                </a:solidFill>
                <a:latin typeface="Calibri" pitchFamily="34" charset="0"/>
                <a:ea typeface="Calibri" pitchFamily="34" charset="-122"/>
                <a:cs typeface="Calibri" pitchFamily="34" charset="-120"/>
              </a:rPr>
              <a:t>MOST IMPORTANT INSIGHT</a:t>
            </a:r>
            <a:endParaRPr lang="en-US" sz="1050" dirty="0"/>
          </a:p>
        </p:txBody>
      </p:sp>
      <p:sp>
        <p:nvSpPr>
          <p:cNvPr id="16" name="Text 13"/>
          <p:cNvSpPr/>
          <p:nvPr/>
        </p:nvSpPr>
        <p:spPr>
          <a:xfrm>
            <a:off x="8092440" y="2697480"/>
            <a:ext cx="3337560" cy="548640"/>
          </a:xfrm>
          <a:prstGeom prst="rect">
            <a:avLst/>
          </a:prstGeom>
          <a:noFill/>
          <a:ln/>
        </p:spPr>
        <p:txBody>
          <a:bodyPr wrap="square" rtlCol="0" anchor="ctr"/>
          <a:lstStyle/>
          <a:p>
            <a:pPr marL="0" indent="0">
              <a:buNone/>
            </a:pPr>
            <a:r>
              <a:rPr lang="en-US" sz="1800" b="1" dirty="0">
                <a:solidFill>
                  <a:srgbClr val="FFFFFF"/>
                </a:solidFill>
                <a:latin typeface="Cambria" pitchFamily="34" charset="0"/>
                <a:ea typeface="Cambria" pitchFamily="34" charset="-122"/>
                <a:cs typeface="Cambria" pitchFamily="34" charset="-120"/>
              </a:rPr>
              <a:t>Fraud Investigation</a:t>
            </a:r>
            <a:endParaRPr lang="en-US" sz="1800" dirty="0"/>
          </a:p>
        </p:txBody>
      </p:sp>
      <p:sp>
        <p:nvSpPr>
          <p:cNvPr id="17" name="Text 14"/>
          <p:cNvSpPr/>
          <p:nvPr/>
        </p:nvSpPr>
        <p:spPr>
          <a:xfrm>
            <a:off x="8092440" y="3246120"/>
            <a:ext cx="3337560" cy="2286000"/>
          </a:xfrm>
          <a:prstGeom prst="rect">
            <a:avLst/>
          </a:prstGeom>
          <a:noFill/>
          <a:ln/>
        </p:spPr>
        <p:txBody>
          <a:bodyPr wrap="square" rtlCol="0" anchor="ctr"/>
          <a:lstStyle/>
          <a:p>
            <a:pPr marL="0" indent="0">
              <a:lnSpc>
                <a:spcPct val="125000"/>
              </a:lnSpc>
              <a:buNone/>
            </a:pPr>
            <a:r>
              <a:rPr lang="en-US" sz="1200" dirty="0">
                <a:solidFill>
                  <a:srgbClr val="FFFFFF"/>
                </a:solidFill>
                <a:latin typeface="Calibri" pitchFamily="34" charset="0"/>
                <a:ea typeface="Calibri" pitchFamily="34" charset="-122"/>
                <a:cs typeface="Calibri" pitchFamily="34" charset="-120"/>
              </a:rPr>
              <a:t>has both the highest complaint volume (165) and the longest average resolution time (60.86 hrs) - the strongest combined finding in this analysis.</a:t>
            </a:r>
            <a:endParaRPr lang="en-US" sz="1200" dirty="0"/>
          </a:p>
        </p:txBody>
      </p:sp>
      <p:sp>
        <p:nvSpPr>
          <p:cNvPr id="19" name="Text 15"/>
          <p:cNvSpPr/>
          <p:nvPr/>
        </p:nvSpPr>
        <p:spPr>
          <a:xfrm>
            <a:off x="457200" y="6473952"/>
            <a:ext cx="7315200" cy="274320"/>
          </a:xfrm>
          <a:prstGeom prst="rect">
            <a:avLst/>
          </a:prstGeom>
          <a:noFill/>
          <a:ln/>
        </p:spPr>
        <p:txBody>
          <a:bodyPr wrap="square" rtlCol="0" anchor="ctr"/>
          <a:lstStyle/>
          <a:p>
            <a:pPr marL="0" indent="0">
              <a:buNone/>
            </a:pPr>
            <a:r>
              <a:rPr lang="en-US" sz="900" dirty="0">
                <a:solidFill>
                  <a:srgbClr val="5B7185"/>
                </a:solidFill>
                <a:latin typeface="Calibri" pitchFamily="34" charset="0"/>
                <a:ea typeface="Calibri" pitchFamily="34" charset="-122"/>
                <a:cs typeface="Calibri" pitchFamily="34" charset="-120"/>
              </a:rPr>
              <a:t>Banking Customer Satisfaction Dashboard</a:t>
            </a:r>
            <a:endParaRPr lang="en-US" sz="900" dirty="0"/>
          </a:p>
        </p:txBody>
      </p:sp>
      <p:sp>
        <p:nvSpPr>
          <p:cNvPr id="20" name="Text 16"/>
          <p:cNvSpPr/>
          <p:nvPr/>
        </p:nvSpPr>
        <p:spPr>
          <a:xfrm>
            <a:off x="11274552" y="6473952"/>
            <a:ext cx="457200" cy="274320"/>
          </a:xfrm>
          <a:prstGeom prst="rect">
            <a:avLst/>
          </a:prstGeom>
          <a:noFill/>
          <a:ln/>
        </p:spPr>
        <p:txBody>
          <a:bodyPr wrap="square" rtlCol="0" anchor="ctr"/>
          <a:lstStyle/>
          <a:p>
            <a:pPr marL="0" indent="0" algn="r">
              <a:buNone/>
            </a:pPr>
            <a:r>
              <a:rPr lang="en-US" sz="900" dirty="0">
                <a:solidFill>
                  <a:srgbClr val="5B7185"/>
                </a:solidFill>
                <a:latin typeface="Calibri" pitchFamily="34" charset="0"/>
                <a:ea typeface="Calibri" pitchFamily="34" charset="-122"/>
                <a:cs typeface="Calibri" pitchFamily="34" charset="-120"/>
              </a:rPr>
              <a:t>10</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164592"/>
            <a:ext cx="11091672" cy="274320"/>
          </a:xfrm>
          <a:prstGeom prst="rect">
            <a:avLst/>
          </a:prstGeom>
          <a:noFill/>
          <a:ln/>
        </p:spPr>
        <p:txBody>
          <a:bodyPr wrap="square" rtlCol="0" anchor="ctr"/>
          <a:lstStyle/>
          <a:p>
            <a:pPr marL="0" indent="0">
              <a:buNone/>
            </a:pPr>
            <a:r>
              <a:rPr lang="en-US" sz="1200" b="1" kern="0" spc="200" dirty="0">
                <a:solidFill>
                  <a:srgbClr val="1B7A9E"/>
                </a:solidFill>
                <a:latin typeface="Calibri" pitchFamily="34" charset="0"/>
                <a:ea typeface="Calibri" pitchFamily="34" charset="-122"/>
                <a:cs typeface="Calibri" pitchFamily="34" charset="-120"/>
              </a:rPr>
              <a:t>KPI SUMMARY</a:t>
            </a:r>
            <a:endParaRPr lang="en-US" sz="1200" dirty="0"/>
          </a:p>
        </p:txBody>
      </p:sp>
      <p:sp>
        <p:nvSpPr>
          <p:cNvPr id="3" name="Text 1"/>
          <p:cNvSpPr/>
          <p:nvPr/>
        </p:nvSpPr>
        <p:spPr>
          <a:xfrm>
            <a:off x="548640" y="411480"/>
            <a:ext cx="11091672" cy="731520"/>
          </a:xfrm>
          <a:prstGeom prst="rect">
            <a:avLst/>
          </a:prstGeom>
          <a:noFill/>
          <a:ln/>
        </p:spPr>
        <p:txBody>
          <a:bodyPr wrap="square" rtlCol="0" anchor="ctr"/>
          <a:lstStyle/>
          <a:p>
            <a:pPr marL="0" indent="0">
              <a:buNone/>
            </a:pPr>
            <a:r>
              <a:rPr lang="en-US" sz="2700" b="1" dirty="0">
                <a:solidFill>
                  <a:srgbClr val="142433"/>
                </a:solidFill>
                <a:latin typeface="Cambria" pitchFamily="34" charset="0"/>
                <a:ea typeface="Cambria" pitchFamily="34" charset="-122"/>
                <a:cs typeface="Cambria" pitchFamily="34" charset="-120"/>
              </a:rPr>
              <a:t>Executive-Level KPI Summary</a:t>
            </a:r>
            <a:endParaRPr lang="en-US" sz="2700" dirty="0"/>
          </a:p>
        </p:txBody>
      </p:sp>
      <p:sp>
        <p:nvSpPr>
          <p:cNvPr id="4" name="Shape 2"/>
          <p:cNvSpPr/>
          <p:nvPr/>
        </p:nvSpPr>
        <p:spPr>
          <a:xfrm>
            <a:off x="548640" y="1691640"/>
            <a:ext cx="3611880" cy="1828800"/>
          </a:xfrm>
          <a:prstGeom prst="roundRect">
            <a:avLst>
              <a:gd name="adj" fmla="val 4000"/>
            </a:avLst>
          </a:prstGeom>
          <a:solidFill>
            <a:srgbClr val="0B2E4F"/>
          </a:solidFill>
          <a:ln/>
        </p:spPr>
        <p:txBody>
          <a:bodyPr/>
          <a:lstStyle/>
          <a:p>
            <a:endParaRPr lang="en-IN"/>
          </a:p>
        </p:txBody>
      </p:sp>
      <p:sp>
        <p:nvSpPr>
          <p:cNvPr id="5" name="Text 3"/>
          <p:cNvSpPr/>
          <p:nvPr/>
        </p:nvSpPr>
        <p:spPr>
          <a:xfrm>
            <a:off x="777240" y="1892808"/>
            <a:ext cx="3154680" cy="822960"/>
          </a:xfrm>
          <a:prstGeom prst="rect">
            <a:avLst/>
          </a:prstGeom>
          <a:noFill/>
          <a:ln/>
        </p:spPr>
        <p:txBody>
          <a:bodyPr wrap="square" rtlCol="0" anchor="ctr"/>
          <a:lstStyle/>
          <a:p>
            <a:pPr marL="0" indent="0">
              <a:buNone/>
            </a:pPr>
            <a:r>
              <a:rPr lang="en-US" sz="3200" b="1" dirty="0">
                <a:solidFill>
                  <a:srgbClr val="FFFFFF"/>
                </a:solidFill>
                <a:latin typeface="Cambria" pitchFamily="34" charset="0"/>
                <a:ea typeface="Cambria" pitchFamily="34" charset="-122"/>
                <a:cs typeface="Cambria" pitchFamily="34" charset="-120"/>
              </a:rPr>
              <a:t>1,200</a:t>
            </a:r>
            <a:endParaRPr lang="en-US" sz="3200" dirty="0"/>
          </a:p>
        </p:txBody>
      </p:sp>
      <p:sp>
        <p:nvSpPr>
          <p:cNvPr id="6" name="Text 4"/>
          <p:cNvSpPr/>
          <p:nvPr/>
        </p:nvSpPr>
        <p:spPr>
          <a:xfrm>
            <a:off x="777240" y="2743200"/>
            <a:ext cx="3154680" cy="548640"/>
          </a:xfrm>
          <a:prstGeom prst="rect">
            <a:avLst/>
          </a:prstGeom>
          <a:noFill/>
          <a:ln/>
        </p:spPr>
        <p:txBody>
          <a:bodyPr wrap="square" rtlCol="0" anchor="ctr"/>
          <a:lstStyle/>
          <a:p>
            <a:pPr marL="0" indent="0">
              <a:buNone/>
            </a:pPr>
            <a:r>
              <a:rPr lang="en-US" sz="1300" dirty="0">
                <a:solidFill>
                  <a:srgbClr val="9FBFDD"/>
                </a:solidFill>
                <a:latin typeface="Calibri" pitchFamily="34" charset="0"/>
                <a:ea typeface="Calibri" pitchFamily="34" charset="-122"/>
                <a:cs typeface="Calibri" pitchFamily="34" charset="-120"/>
              </a:rPr>
              <a:t>Total Complaints</a:t>
            </a:r>
            <a:endParaRPr lang="en-US" sz="1300" dirty="0"/>
          </a:p>
        </p:txBody>
      </p:sp>
      <p:sp>
        <p:nvSpPr>
          <p:cNvPr id="7" name="Shape 5"/>
          <p:cNvSpPr/>
          <p:nvPr/>
        </p:nvSpPr>
        <p:spPr>
          <a:xfrm>
            <a:off x="777240" y="2679192"/>
            <a:ext cx="365760" cy="41148"/>
          </a:xfrm>
          <a:prstGeom prst="rect">
            <a:avLst/>
          </a:prstGeom>
          <a:solidFill>
            <a:srgbClr val="5FC2E8"/>
          </a:solidFill>
          <a:ln/>
        </p:spPr>
        <p:txBody>
          <a:bodyPr/>
          <a:lstStyle/>
          <a:p>
            <a:endParaRPr lang="en-IN"/>
          </a:p>
        </p:txBody>
      </p:sp>
      <p:sp>
        <p:nvSpPr>
          <p:cNvPr id="8" name="Shape 6"/>
          <p:cNvSpPr/>
          <p:nvPr/>
        </p:nvSpPr>
        <p:spPr>
          <a:xfrm>
            <a:off x="4343400" y="1691640"/>
            <a:ext cx="3611880" cy="1828800"/>
          </a:xfrm>
          <a:prstGeom prst="roundRect">
            <a:avLst>
              <a:gd name="adj" fmla="val 4000"/>
            </a:avLst>
          </a:prstGeom>
          <a:solidFill>
            <a:srgbClr val="0B2E4F"/>
          </a:solidFill>
          <a:ln/>
        </p:spPr>
        <p:txBody>
          <a:bodyPr/>
          <a:lstStyle/>
          <a:p>
            <a:endParaRPr lang="en-IN"/>
          </a:p>
        </p:txBody>
      </p:sp>
      <p:sp>
        <p:nvSpPr>
          <p:cNvPr id="9" name="Text 7"/>
          <p:cNvSpPr/>
          <p:nvPr/>
        </p:nvSpPr>
        <p:spPr>
          <a:xfrm>
            <a:off x="4572000" y="1892808"/>
            <a:ext cx="3154680" cy="822960"/>
          </a:xfrm>
          <a:prstGeom prst="rect">
            <a:avLst/>
          </a:prstGeom>
          <a:noFill/>
          <a:ln/>
        </p:spPr>
        <p:txBody>
          <a:bodyPr wrap="square" rtlCol="0" anchor="ctr"/>
          <a:lstStyle/>
          <a:p>
            <a:pPr marL="0" indent="0">
              <a:buNone/>
            </a:pPr>
            <a:r>
              <a:rPr lang="en-US" sz="3200" b="1" dirty="0">
                <a:solidFill>
                  <a:srgbClr val="FFFFFF"/>
                </a:solidFill>
                <a:latin typeface="Cambria" pitchFamily="34" charset="0"/>
                <a:ea typeface="Cambria" pitchFamily="34" charset="-122"/>
                <a:cs typeface="Cambria" pitchFamily="34" charset="-120"/>
              </a:rPr>
              <a:t>783</a:t>
            </a:r>
            <a:endParaRPr lang="en-US" sz="3200" dirty="0"/>
          </a:p>
        </p:txBody>
      </p:sp>
      <p:sp>
        <p:nvSpPr>
          <p:cNvPr id="10" name="Text 8"/>
          <p:cNvSpPr/>
          <p:nvPr/>
        </p:nvSpPr>
        <p:spPr>
          <a:xfrm>
            <a:off x="4572000" y="2743200"/>
            <a:ext cx="3154680" cy="548640"/>
          </a:xfrm>
          <a:prstGeom prst="rect">
            <a:avLst/>
          </a:prstGeom>
          <a:noFill/>
          <a:ln/>
        </p:spPr>
        <p:txBody>
          <a:bodyPr wrap="square" rtlCol="0" anchor="ctr"/>
          <a:lstStyle/>
          <a:p>
            <a:pPr marL="0" indent="0">
              <a:buNone/>
            </a:pPr>
            <a:r>
              <a:rPr lang="en-US" sz="1300" dirty="0">
                <a:solidFill>
                  <a:srgbClr val="9FBFDD"/>
                </a:solidFill>
                <a:latin typeface="Calibri" pitchFamily="34" charset="0"/>
                <a:ea typeface="Calibri" pitchFamily="34" charset="-122"/>
                <a:cs typeface="Calibri" pitchFamily="34" charset="-120"/>
              </a:rPr>
              <a:t>Resolved</a:t>
            </a:r>
            <a:endParaRPr lang="en-US" sz="1300" dirty="0"/>
          </a:p>
        </p:txBody>
      </p:sp>
      <p:sp>
        <p:nvSpPr>
          <p:cNvPr id="11" name="Shape 9"/>
          <p:cNvSpPr/>
          <p:nvPr/>
        </p:nvSpPr>
        <p:spPr>
          <a:xfrm>
            <a:off x="4572000" y="2679192"/>
            <a:ext cx="365760" cy="41148"/>
          </a:xfrm>
          <a:prstGeom prst="rect">
            <a:avLst/>
          </a:prstGeom>
          <a:solidFill>
            <a:srgbClr val="5FC2E8"/>
          </a:solidFill>
          <a:ln/>
        </p:spPr>
        <p:txBody>
          <a:bodyPr/>
          <a:lstStyle/>
          <a:p>
            <a:endParaRPr lang="en-IN"/>
          </a:p>
        </p:txBody>
      </p:sp>
      <p:sp>
        <p:nvSpPr>
          <p:cNvPr id="12" name="Shape 10"/>
          <p:cNvSpPr/>
          <p:nvPr/>
        </p:nvSpPr>
        <p:spPr>
          <a:xfrm>
            <a:off x="8138160" y="1691640"/>
            <a:ext cx="3611880" cy="1828800"/>
          </a:xfrm>
          <a:prstGeom prst="roundRect">
            <a:avLst>
              <a:gd name="adj" fmla="val 4000"/>
            </a:avLst>
          </a:prstGeom>
          <a:solidFill>
            <a:srgbClr val="0B2E4F"/>
          </a:solidFill>
          <a:ln/>
        </p:spPr>
        <p:txBody>
          <a:bodyPr/>
          <a:lstStyle/>
          <a:p>
            <a:endParaRPr lang="en-IN"/>
          </a:p>
        </p:txBody>
      </p:sp>
      <p:sp>
        <p:nvSpPr>
          <p:cNvPr id="13" name="Text 11"/>
          <p:cNvSpPr/>
          <p:nvPr/>
        </p:nvSpPr>
        <p:spPr>
          <a:xfrm>
            <a:off x="8366760" y="1892808"/>
            <a:ext cx="3154680" cy="822960"/>
          </a:xfrm>
          <a:prstGeom prst="rect">
            <a:avLst/>
          </a:prstGeom>
          <a:noFill/>
          <a:ln/>
        </p:spPr>
        <p:txBody>
          <a:bodyPr wrap="square" rtlCol="0" anchor="ctr"/>
          <a:lstStyle/>
          <a:p>
            <a:pPr marL="0" indent="0">
              <a:buNone/>
            </a:pPr>
            <a:r>
              <a:rPr lang="en-US" sz="3200" b="1" dirty="0">
                <a:solidFill>
                  <a:srgbClr val="FFFFFF"/>
                </a:solidFill>
                <a:latin typeface="Cambria" pitchFamily="34" charset="0"/>
                <a:ea typeface="Cambria" pitchFamily="34" charset="-122"/>
                <a:cs typeface="Cambria" pitchFamily="34" charset="-120"/>
              </a:rPr>
              <a:t>176</a:t>
            </a:r>
            <a:endParaRPr lang="en-US" sz="3200" dirty="0"/>
          </a:p>
        </p:txBody>
      </p:sp>
      <p:sp>
        <p:nvSpPr>
          <p:cNvPr id="14" name="Text 12"/>
          <p:cNvSpPr/>
          <p:nvPr/>
        </p:nvSpPr>
        <p:spPr>
          <a:xfrm>
            <a:off x="8366760" y="2743200"/>
            <a:ext cx="3154680" cy="548640"/>
          </a:xfrm>
          <a:prstGeom prst="rect">
            <a:avLst/>
          </a:prstGeom>
          <a:noFill/>
          <a:ln/>
        </p:spPr>
        <p:txBody>
          <a:bodyPr wrap="square" rtlCol="0" anchor="ctr"/>
          <a:lstStyle/>
          <a:p>
            <a:pPr marL="0" indent="0">
              <a:buNone/>
            </a:pPr>
            <a:r>
              <a:rPr lang="en-US" sz="1300" dirty="0">
                <a:solidFill>
                  <a:srgbClr val="9FBFDD"/>
                </a:solidFill>
                <a:latin typeface="Calibri" pitchFamily="34" charset="0"/>
                <a:ea typeface="Calibri" pitchFamily="34" charset="-122"/>
                <a:cs typeface="Calibri" pitchFamily="34" charset="-120"/>
              </a:rPr>
              <a:t>Pending</a:t>
            </a:r>
            <a:endParaRPr lang="en-US" sz="1300" dirty="0"/>
          </a:p>
        </p:txBody>
      </p:sp>
      <p:sp>
        <p:nvSpPr>
          <p:cNvPr id="15" name="Shape 13"/>
          <p:cNvSpPr/>
          <p:nvPr/>
        </p:nvSpPr>
        <p:spPr>
          <a:xfrm>
            <a:off x="8366760" y="2679192"/>
            <a:ext cx="365760" cy="41148"/>
          </a:xfrm>
          <a:prstGeom prst="rect">
            <a:avLst/>
          </a:prstGeom>
          <a:solidFill>
            <a:srgbClr val="5FC2E8"/>
          </a:solidFill>
          <a:ln/>
        </p:spPr>
        <p:txBody>
          <a:bodyPr/>
          <a:lstStyle/>
          <a:p>
            <a:endParaRPr lang="en-IN"/>
          </a:p>
        </p:txBody>
      </p:sp>
      <p:sp>
        <p:nvSpPr>
          <p:cNvPr id="16" name="Shape 14"/>
          <p:cNvSpPr/>
          <p:nvPr/>
        </p:nvSpPr>
        <p:spPr>
          <a:xfrm>
            <a:off x="548640" y="3749040"/>
            <a:ext cx="3611880" cy="1828800"/>
          </a:xfrm>
          <a:prstGeom prst="roundRect">
            <a:avLst>
              <a:gd name="adj" fmla="val 4000"/>
            </a:avLst>
          </a:prstGeom>
          <a:solidFill>
            <a:srgbClr val="0B2E4F"/>
          </a:solidFill>
          <a:ln/>
        </p:spPr>
        <p:txBody>
          <a:bodyPr/>
          <a:lstStyle/>
          <a:p>
            <a:endParaRPr lang="en-IN"/>
          </a:p>
        </p:txBody>
      </p:sp>
      <p:sp>
        <p:nvSpPr>
          <p:cNvPr id="17" name="Text 15"/>
          <p:cNvSpPr/>
          <p:nvPr/>
        </p:nvSpPr>
        <p:spPr>
          <a:xfrm>
            <a:off x="777240" y="3950208"/>
            <a:ext cx="3154680" cy="822960"/>
          </a:xfrm>
          <a:prstGeom prst="rect">
            <a:avLst/>
          </a:prstGeom>
          <a:noFill/>
          <a:ln/>
        </p:spPr>
        <p:txBody>
          <a:bodyPr wrap="square" rtlCol="0" anchor="ctr"/>
          <a:lstStyle/>
          <a:p>
            <a:pPr marL="0" indent="0">
              <a:buNone/>
            </a:pPr>
            <a:r>
              <a:rPr lang="en-US" sz="3200" b="1" dirty="0">
                <a:solidFill>
                  <a:srgbClr val="FFFFFF"/>
                </a:solidFill>
                <a:latin typeface="Cambria" pitchFamily="34" charset="0"/>
                <a:ea typeface="Cambria" pitchFamily="34" charset="-122"/>
                <a:cs typeface="Cambria" pitchFamily="34" charset="-120"/>
              </a:rPr>
              <a:t>241</a:t>
            </a:r>
            <a:endParaRPr lang="en-US" sz="3200" dirty="0"/>
          </a:p>
        </p:txBody>
      </p:sp>
      <p:sp>
        <p:nvSpPr>
          <p:cNvPr id="18" name="Text 16"/>
          <p:cNvSpPr/>
          <p:nvPr/>
        </p:nvSpPr>
        <p:spPr>
          <a:xfrm>
            <a:off x="777240" y="4800600"/>
            <a:ext cx="3154680" cy="548640"/>
          </a:xfrm>
          <a:prstGeom prst="rect">
            <a:avLst/>
          </a:prstGeom>
          <a:noFill/>
          <a:ln/>
        </p:spPr>
        <p:txBody>
          <a:bodyPr wrap="square" rtlCol="0" anchor="ctr"/>
          <a:lstStyle/>
          <a:p>
            <a:pPr marL="0" indent="0">
              <a:buNone/>
            </a:pPr>
            <a:r>
              <a:rPr lang="en-US" sz="1300" dirty="0">
                <a:solidFill>
                  <a:srgbClr val="9FBFDD"/>
                </a:solidFill>
                <a:latin typeface="Calibri" pitchFamily="34" charset="0"/>
                <a:ea typeface="Calibri" pitchFamily="34" charset="-122"/>
                <a:cs typeface="Calibri" pitchFamily="34" charset="-120"/>
              </a:rPr>
              <a:t>In Progress</a:t>
            </a:r>
            <a:endParaRPr lang="en-US" sz="1300" dirty="0"/>
          </a:p>
        </p:txBody>
      </p:sp>
      <p:sp>
        <p:nvSpPr>
          <p:cNvPr id="19" name="Shape 17"/>
          <p:cNvSpPr/>
          <p:nvPr/>
        </p:nvSpPr>
        <p:spPr>
          <a:xfrm>
            <a:off x="777240" y="4736592"/>
            <a:ext cx="365760" cy="41148"/>
          </a:xfrm>
          <a:prstGeom prst="rect">
            <a:avLst/>
          </a:prstGeom>
          <a:solidFill>
            <a:srgbClr val="5FC2E8"/>
          </a:solidFill>
          <a:ln/>
        </p:spPr>
        <p:txBody>
          <a:bodyPr/>
          <a:lstStyle/>
          <a:p>
            <a:endParaRPr lang="en-IN"/>
          </a:p>
        </p:txBody>
      </p:sp>
      <p:sp>
        <p:nvSpPr>
          <p:cNvPr id="20" name="Shape 18"/>
          <p:cNvSpPr/>
          <p:nvPr/>
        </p:nvSpPr>
        <p:spPr>
          <a:xfrm>
            <a:off x="4343400" y="3749040"/>
            <a:ext cx="3611880" cy="1828800"/>
          </a:xfrm>
          <a:prstGeom prst="roundRect">
            <a:avLst>
              <a:gd name="adj" fmla="val 4000"/>
            </a:avLst>
          </a:prstGeom>
          <a:solidFill>
            <a:srgbClr val="0B2E4F"/>
          </a:solidFill>
          <a:ln/>
        </p:spPr>
        <p:txBody>
          <a:bodyPr/>
          <a:lstStyle/>
          <a:p>
            <a:endParaRPr lang="en-IN"/>
          </a:p>
        </p:txBody>
      </p:sp>
      <p:sp>
        <p:nvSpPr>
          <p:cNvPr id="21" name="Text 19"/>
          <p:cNvSpPr/>
          <p:nvPr/>
        </p:nvSpPr>
        <p:spPr>
          <a:xfrm>
            <a:off x="4572000" y="3950208"/>
            <a:ext cx="3154680" cy="822960"/>
          </a:xfrm>
          <a:prstGeom prst="rect">
            <a:avLst/>
          </a:prstGeom>
          <a:noFill/>
          <a:ln/>
        </p:spPr>
        <p:txBody>
          <a:bodyPr wrap="square" rtlCol="0" anchor="ctr"/>
          <a:lstStyle/>
          <a:p>
            <a:pPr marL="0" indent="0">
              <a:buNone/>
            </a:pPr>
            <a:r>
              <a:rPr lang="en-US" sz="3200" b="1" dirty="0">
                <a:solidFill>
                  <a:srgbClr val="FFFFFF"/>
                </a:solidFill>
                <a:latin typeface="Cambria" pitchFamily="34" charset="0"/>
                <a:ea typeface="Cambria" pitchFamily="34" charset="-122"/>
                <a:cs typeface="Cambria" pitchFamily="34" charset="-120"/>
              </a:rPr>
              <a:t>27.70 hrs</a:t>
            </a:r>
            <a:endParaRPr lang="en-US" sz="3200" dirty="0"/>
          </a:p>
        </p:txBody>
      </p:sp>
      <p:sp>
        <p:nvSpPr>
          <p:cNvPr id="22" name="Text 20"/>
          <p:cNvSpPr/>
          <p:nvPr/>
        </p:nvSpPr>
        <p:spPr>
          <a:xfrm>
            <a:off x="4572000" y="4800600"/>
            <a:ext cx="3154680" cy="548640"/>
          </a:xfrm>
          <a:prstGeom prst="rect">
            <a:avLst/>
          </a:prstGeom>
          <a:noFill/>
          <a:ln/>
        </p:spPr>
        <p:txBody>
          <a:bodyPr wrap="square" rtlCol="0" anchor="ctr"/>
          <a:lstStyle/>
          <a:p>
            <a:pPr marL="0" indent="0">
              <a:buNone/>
            </a:pPr>
            <a:r>
              <a:rPr lang="en-US" sz="1300" dirty="0">
                <a:solidFill>
                  <a:srgbClr val="9FBFDD"/>
                </a:solidFill>
                <a:latin typeface="Calibri" pitchFamily="34" charset="0"/>
                <a:ea typeface="Calibri" pitchFamily="34" charset="-122"/>
                <a:cs typeface="Calibri" pitchFamily="34" charset="-120"/>
              </a:rPr>
              <a:t>Avg. Resolution Time</a:t>
            </a:r>
            <a:endParaRPr lang="en-US" sz="1300" dirty="0"/>
          </a:p>
        </p:txBody>
      </p:sp>
      <p:sp>
        <p:nvSpPr>
          <p:cNvPr id="23" name="Shape 21"/>
          <p:cNvSpPr/>
          <p:nvPr/>
        </p:nvSpPr>
        <p:spPr>
          <a:xfrm>
            <a:off x="4572000" y="4736592"/>
            <a:ext cx="365760" cy="41148"/>
          </a:xfrm>
          <a:prstGeom prst="rect">
            <a:avLst/>
          </a:prstGeom>
          <a:solidFill>
            <a:srgbClr val="5FC2E8"/>
          </a:solidFill>
          <a:ln/>
        </p:spPr>
        <p:txBody>
          <a:bodyPr/>
          <a:lstStyle/>
          <a:p>
            <a:endParaRPr lang="en-IN"/>
          </a:p>
        </p:txBody>
      </p:sp>
      <p:sp>
        <p:nvSpPr>
          <p:cNvPr id="24" name="Shape 22"/>
          <p:cNvSpPr/>
          <p:nvPr/>
        </p:nvSpPr>
        <p:spPr>
          <a:xfrm>
            <a:off x="8138160" y="3749040"/>
            <a:ext cx="3611880" cy="1828800"/>
          </a:xfrm>
          <a:prstGeom prst="roundRect">
            <a:avLst>
              <a:gd name="adj" fmla="val 4000"/>
            </a:avLst>
          </a:prstGeom>
          <a:solidFill>
            <a:srgbClr val="0B2E4F"/>
          </a:solidFill>
          <a:ln/>
        </p:spPr>
        <p:txBody>
          <a:bodyPr/>
          <a:lstStyle/>
          <a:p>
            <a:endParaRPr lang="en-IN"/>
          </a:p>
        </p:txBody>
      </p:sp>
      <p:sp>
        <p:nvSpPr>
          <p:cNvPr id="25" name="Text 23"/>
          <p:cNvSpPr/>
          <p:nvPr/>
        </p:nvSpPr>
        <p:spPr>
          <a:xfrm>
            <a:off x="8366760" y="3950208"/>
            <a:ext cx="3154680" cy="822960"/>
          </a:xfrm>
          <a:prstGeom prst="rect">
            <a:avLst/>
          </a:prstGeom>
          <a:noFill/>
          <a:ln/>
        </p:spPr>
        <p:txBody>
          <a:bodyPr wrap="square" rtlCol="0" anchor="ctr"/>
          <a:lstStyle/>
          <a:p>
            <a:pPr marL="0" indent="0">
              <a:buNone/>
            </a:pPr>
            <a:r>
              <a:rPr lang="en-US" sz="3200" b="1" dirty="0">
                <a:solidFill>
                  <a:srgbClr val="FFFFFF"/>
                </a:solidFill>
                <a:latin typeface="Cambria" pitchFamily="34" charset="0"/>
                <a:ea typeface="Cambria" pitchFamily="34" charset="-122"/>
                <a:cs typeface="Cambria" pitchFamily="34" charset="-120"/>
              </a:rPr>
              <a:t>3.22 / 5 ★</a:t>
            </a:r>
            <a:endParaRPr lang="en-US" sz="3200" dirty="0"/>
          </a:p>
        </p:txBody>
      </p:sp>
      <p:sp>
        <p:nvSpPr>
          <p:cNvPr id="26" name="Text 24"/>
          <p:cNvSpPr/>
          <p:nvPr/>
        </p:nvSpPr>
        <p:spPr>
          <a:xfrm>
            <a:off x="8366760" y="4800600"/>
            <a:ext cx="3154680" cy="548640"/>
          </a:xfrm>
          <a:prstGeom prst="rect">
            <a:avLst/>
          </a:prstGeom>
          <a:noFill/>
          <a:ln/>
        </p:spPr>
        <p:txBody>
          <a:bodyPr wrap="square" rtlCol="0" anchor="ctr"/>
          <a:lstStyle/>
          <a:p>
            <a:pPr marL="0" indent="0">
              <a:buNone/>
            </a:pPr>
            <a:r>
              <a:rPr lang="en-US" sz="1300" dirty="0">
                <a:solidFill>
                  <a:srgbClr val="9FBFDD"/>
                </a:solidFill>
                <a:latin typeface="Calibri" pitchFamily="34" charset="0"/>
                <a:ea typeface="Calibri" pitchFamily="34" charset="-122"/>
                <a:cs typeface="Calibri" pitchFamily="34" charset="-120"/>
              </a:rPr>
              <a:t>Avg. Customer Rating</a:t>
            </a:r>
            <a:endParaRPr lang="en-US" sz="1300" dirty="0"/>
          </a:p>
        </p:txBody>
      </p:sp>
      <p:sp>
        <p:nvSpPr>
          <p:cNvPr id="27" name="Shape 25"/>
          <p:cNvSpPr/>
          <p:nvPr/>
        </p:nvSpPr>
        <p:spPr>
          <a:xfrm>
            <a:off x="8366760" y="4736592"/>
            <a:ext cx="365760" cy="41148"/>
          </a:xfrm>
          <a:prstGeom prst="rect">
            <a:avLst/>
          </a:prstGeom>
          <a:solidFill>
            <a:srgbClr val="5FC2E8"/>
          </a:solidFill>
          <a:ln/>
        </p:spPr>
        <p:txBody>
          <a:bodyPr/>
          <a:lstStyle/>
          <a:p>
            <a:endParaRPr lang="en-IN"/>
          </a:p>
        </p:txBody>
      </p:sp>
      <p:sp>
        <p:nvSpPr>
          <p:cNvPr id="28" name="Text 26"/>
          <p:cNvSpPr/>
          <p:nvPr/>
        </p:nvSpPr>
        <p:spPr>
          <a:xfrm>
            <a:off x="548640" y="5806440"/>
            <a:ext cx="11109960" cy="457200"/>
          </a:xfrm>
          <a:prstGeom prst="rect">
            <a:avLst/>
          </a:prstGeom>
          <a:noFill/>
          <a:ln/>
        </p:spPr>
        <p:txBody>
          <a:bodyPr wrap="square" rtlCol="0" anchor="ctr"/>
          <a:lstStyle/>
          <a:p>
            <a:pPr marL="0" indent="0">
              <a:buNone/>
            </a:pPr>
            <a:r>
              <a:rPr lang="en-US" sz="1200" i="1" dirty="0">
                <a:solidFill>
                  <a:srgbClr val="5B7185"/>
                </a:solidFill>
                <a:latin typeface="Calibri" pitchFamily="34" charset="0"/>
                <a:ea typeface="Calibri" pitchFamily="34" charset="-122"/>
                <a:cs typeface="Calibri" pitchFamily="34" charset="-120"/>
              </a:rPr>
              <a:t>These six KPIs give management an executive-level summary of complaint performance at a glance - the same numbers that anchor every chart in this presentation.</a:t>
            </a:r>
            <a:endParaRPr lang="en-US" sz="1200" dirty="0"/>
          </a:p>
        </p:txBody>
      </p:sp>
      <p:sp>
        <p:nvSpPr>
          <p:cNvPr id="30" name="Text 27"/>
          <p:cNvSpPr/>
          <p:nvPr/>
        </p:nvSpPr>
        <p:spPr>
          <a:xfrm>
            <a:off x="457200" y="6473952"/>
            <a:ext cx="7315200" cy="274320"/>
          </a:xfrm>
          <a:prstGeom prst="rect">
            <a:avLst/>
          </a:prstGeom>
          <a:noFill/>
          <a:ln/>
        </p:spPr>
        <p:txBody>
          <a:bodyPr wrap="square" rtlCol="0" anchor="ctr"/>
          <a:lstStyle/>
          <a:p>
            <a:pPr marL="0" indent="0">
              <a:buNone/>
            </a:pPr>
            <a:r>
              <a:rPr lang="en-US" sz="900" dirty="0">
                <a:solidFill>
                  <a:srgbClr val="5B7185"/>
                </a:solidFill>
                <a:latin typeface="Calibri" pitchFamily="34" charset="0"/>
                <a:ea typeface="Calibri" pitchFamily="34" charset="-122"/>
                <a:cs typeface="Calibri" pitchFamily="34" charset="-120"/>
              </a:rPr>
              <a:t>Banking Customer Satisfaction Dashboard</a:t>
            </a:r>
            <a:endParaRPr lang="en-US" sz="900" dirty="0"/>
          </a:p>
        </p:txBody>
      </p:sp>
      <p:sp>
        <p:nvSpPr>
          <p:cNvPr id="31" name="Text 28"/>
          <p:cNvSpPr/>
          <p:nvPr/>
        </p:nvSpPr>
        <p:spPr>
          <a:xfrm>
            <a:off x="11274552" y="6473952"/>
            <a:ext cx="457200" cy="274320"/>
          </a:xfrm>
          <a:prstGeom prst="rect">
            <a:avLst/>
          </a:prstGeom>
          <a:noFill/>
          <a:ln/>
        </p:spPr>
        <p:txBody>
          <a:bodyPr wrap="square" rtlCol="0" anchor="ctr"/>
          <a:lstStyle/>
          <a:p>
            <a:pPr marL="0" indent="0" algn="r">
              <a:buNone/>
            </a:pPr>
            <a:r>
              <a:rPr lang="en-US" sz="900" dirty="0">
                <a:solidFill>
                  <a:srgbClr val="5B7185"/>
                </a:solidFill>
                <a:latin typeface="Calibri" pitchFamily="34" charset="0"/>
                <a:ea typeface="Calibri" pitchFamily="34" charset="-122"/>
                <a:cs typeface="Calibri" pitchFamily="34" charset="-120"/>
              </a:rPr>
              <a:t>11</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164592"/>
            <a:ext cx="11091672" cy="274320"/>
          </a:xfrm>
          <a:prstGeom prst="rect">
            <a:avLst/>
          </a:prstGeom>
          <a:noFill/>
          <a:ln/>
        </p:spPr>
        <p:txBody>
          <a:bodyPr wrap="square" rtlCol="0" anchor="ctr"/>
          <a:lstStyle/>
          <a:p>
            <a:pPr marL="0" indent="0">
              <a:buNone/>
            </a:pPr>
            <a:r>
              <a:rPr lang="en-US" sz="1200" b="1" kern="0" spc="200" dirty="0">
                <a:solidFill>
                  <a:srgbClr val="1B7A9E"/>
                </a:solidFill>
                <a:latin typeface="Calibri" pitchFamily="34" charset="0"/>
                <a:ea typeface="Calibri" pitchFamily="34" charset="-122"/>
                <a:cs typeface="Calibri" pitchFamily="34" charset="-120"/>
              </a:rPr>
              <a:t>INTERACTIVE DASHBOARD</a:t>
            </a:r>
            <a:endParaRPr lang="en-US" sz="1200" dirty="0"/>
          </a:p>
        </p:txBody>
      </p:sp>
      <p:sp>
        <p:nvSpPr>
          <p:cNvPr id="3" name="Text 1"/>
          <p:cNvSpPr/>
          <p:nvPr/>
        </p:nvSpPr>
        <p:spPr>
          <a:xfrm>
            <a:off x="548640" y="411480"/>
            <a:ext cx="11091672" cy="731520"/>
          </a:xfrm>
          <a:prstGeom prst="rect">
            <a:avLst/>
          </a:prstGeom>
          <a:noFill/>
          <a:ln/>
        </p:spPr>
        <p:txBody>
          <a:bodyPr wrap="square" rtlCol="0" anchor="ctr"/>
          <a:lstStyle/>
          <a:p>
            <a:pPr marL="0" indent="0">
              <a:buNone/>
            </a:pPr>
            <a:r>
              <a:rPr lang="en-US" sz="2700" b="1" dirty="0">
                <a:solidFill>
                  <a:srgbClr val="142433"/>
                </a:solidFill>
                <a:latin typeface="Cambria" pitchFamily="34" charset="0"/>
                <a:ea typeface="Cambria" pitchFamily="34" charset="-122"/>
                <a:cs typeface="Cambria" pitchFamily="34" charset="-120"/>
              </a:rPr>
              <a:t>The Dashboard &amp; How It Works</a:t>
            </a:r>
            <a:endParaRPr lang="en-US" sz="2700" dirty="0"/>
          </a:p>
        </p:txBody>
      </p:sp>
      <p:sp>
        <p:nvSpPr>
          <p:cNvPr id="4" name="Shape 2"/>
          <p:cNvSpPr/>
          <p:nvPr/>
        </p:nvSpPr>
        <p:spPr>
          <a:xfrm>
            <a:off x="548640" y="1600200"/>
            <a:ext cx="6766560" cy="4480560"/>
          </a:xfrm>
          <a:prstGeom prst="roundRect">
            <a:avLst>
              <a:gd name="adj" fmla="val 1224"/>
            </a:avLst>
          </a:prstGeom>
          <a:solidFill>
            <a:srgbClr val="EAF1F8"/>
          </a:solidFill>
          <a:ln w="15875">
            <a:solidFill>
              <a:srgbClr val="9FBFDD"/>
            </a:solidFill>
            <a:prstDash val="dash"/>
          </a:ln>
        </p:spPr>
        <p:txBody>
          <a:bodyPr/>
          <a:lstStyle/>
          <a:p>
            <a:endParaRPr lang="en-IN"/>
          </a:p>
        </p:txBody>
      </p:sp>
      <p:sp>
        <p:nvSpPr>
          <p:cNvPr id="5" name="Text 3"/>
          <p:cNvSpPr/>
          <p:nvPr/>
        </p:nvSpPr>
        <p:spPr>
          <a:xfrm>
            <a:off x="548640" y="3383280"/>
            <a:ext cx="6766560" cy="365760"/>
          </a:xfrm>
          <a:prstGeom prst="rect">
            <a:avLst/>
          </a:prstGeom>
          <a:noFill/>
          <a:ln/>
        </p:spPr>
        <p:txBody>
          <a:bodyPr wrap="square" rtlCol="0" anchor="ctr"/>
          <a:lstStyle/>
          <a:p>
            <a:pPr marL="0" indent="0" algn="ctr">
              <a:buNone/>
            </a:pPr>
            <a:r>
              <a:rPr lang="en-US" sz="1300" b="1" kern="0" spc="100" dirty="0">
                <a:solidFill>
                  <a:srgbClr val="5B7185"/>
                </a:solidFill>
                <a:latin typeface="Calibri" pitchFamily="34" charset="0"/>
                <a:ea typeface="Calibri" pitchFamily="34" charset="-122"/>
                <a:cs typeface="Calibri" pitchFamily="34" charset="-120"/>
              </a:rPr>
              <a:t>DASHBOARD SCREENSHOT</a:t>
            </a:r>
            <a:endParaRPr lang="en-US" sz="1300" dirty="0"/>
          </a:p>
        </p:txBody>
      </p:sp>
      <p:sp>
        <p:nvSpPr>
          <p:cNvPr id="6" name="Text 4"/>
          <p:cNvSpPr/>
          <p:nvPr/>
        </p:nvSpPr>
        <p:spPr>
          <a:xfrm>
            <a:off x="548640" y="3794760"/>
            <a:ext cx="6766560" cy="365760"/>
          </a:xfrm>
          <a:prstGeom prst="rect">
            <a:avLst/>
          </a:prstGeom>
          <a:noFill/>
          <a:ln/>
        </p:spPr>
        <p:txBody>
          <a:bodyPr wrap="square" rtlCol="0" anchor="ctr"/>
          <a:lstStyle/>
          <a:p>
            <a:pPr marL="0" indent="0" algn="ctr">
              <a:buNone/>
            </a:pPr>
            <a:r>
              <a:rPr lang="en-US" sz="1100" i="1" dirty="0">
                <a:solidFill>
                  <a:srgbClr val="5B7185"/>
                </a:solidFill>
                <a:latin typeface="Calibri" pitchFamily="34" charset="0"/>
                <a:ea typeface="Calibri" pitchFamily="34" charset="-122"/>
                <a:cs typeface="Calibri" pitchFamily="34" charset="-120"/>
              </a:rPr>
              <a:t>Insert the actual Excel dashboard screenshot here</a:t>
            </a:r>
            <a:endParaRPr lang="en-US" sz="1100" dirty="0"/>
          </a:p>
        </p:txBody>
      </p:sp>
      <p:sp>
        <p:nvSpPr>
          <p:cNvPr id="7" name="Shape 5"/>
          <p:cNvSpPr/>
          <p:nvPr/>
        </p:nvSpPr>
        <p:spPr>
          <a:xfrm>
            <a:off x="7543800" y="1600200"/>
            <a:ext cx="4114800" cy="4480560"/>
          </a:xfrm>
          <a:prstGeom prst="roundRect">
            <a:avLst>
              <a:gd name="adj" fmla="val 1556"/>
            </a:avLst>
          </a:prstGeom>
          <a:solidFill>
            <a:srgbClr val="0B2E4F"/>
          </a:solidFill>
          <a:ln/>
        </p:spPr>
        <p:txBody>
          <a:bodyPr/>
          <a:lstStyle/>
          <a:p>
            <a:endParaRPr lang="en-IN"/>
          </a:p>
        </p:txBody>
      </p:sp>
      <p:sp>
        <p:nvSpPr>
          <p:cNvPr id="8" name="Text 6"/>
          <p:cNvSpPr/>
          <p:nvPr/>
        </p:nvSpPr>
        <p:spPr>
          <a:xfrm>
            <a:off x="7772400" y="1783080"/>
            <a:ext cx="3657600" cy="274320"/>
          </a:xfrm>
          <a:prstGeom prst="rect">
            <a:avLst/>
          </a:prstGeom>
          <a:noFill/>
          <a:ln/>
        </p:spPr>
        <p:txBody>
          <a:bodyPr wrap="square" rtlCol="0" anchor="ctr"/>
          <a:lstStyle/>
          <a:p>
            <a:pPr marL="0" indent="0">
              <a:buNone/>
            </a:pPr>
            <a:r>
              <a:rPr lang="en-US" sz="1050" b="1" kern="0" spc="100" dirty="0">
                <a:solidFill>
                  <a:srgbClr val="5FC2E8"/>
                </a:solidFill>
                <a:latin typeface="Calibri" pitchFamily="34" charset="0"/>
                <a:ea typeface="Calibri" pitchFamily="34" charset="-122"/>
                <a:cs typeface="Calibri" pitchFamily="34" charset="-120"/>
              </a:rPr>
              <a:t>SLICERS</a:t>
            </a:r>
            <a:endParaRPr lang="en-US" sz="1050" dirty="0"/>
          </a:p>
        </p:txBody>
      </p:sp>
      <p:sp>
        <p:nvSpPr>
          <p:cNvPr id="9" name="Text 7"/>
          <p:cNvSpPr/>
          <p:nvPr/>
        </p:nvSpPr>
        <p:spPr>
          <a:xfrm>
            <a:off x="7772400" y="2084832"/>
            <a:ext cx="3657600" cy="365760"/>
          </a:xfrm>
          <a:prstGeom prst="rect">
            <a:avLst/>
          </a:prstGeom>
          <a:noFill/>
          <a:ln/>
        </p:spPr>
        <p:txBody>
          <a:bodyPr wrap="square" rtlCol="0" anchor="ctr"/>
          <a:lstStyle/>
          <a:p>
            <a:pPr marL="0" indent="0">
              <a:buNone/>
            </a:pPr>
            <a:r>
              <a:rPr lang="en-US" sz="1150" dirty="0">
                <a:solidFill>
                  <a:srgbClr val="FFFFFF"/>
                </a:solidFill>
                <a:latin typeface="Calibri" pitchFamily="34" charset="0"/>
                <a:ea typeface="Calibri" pitchFamily="34" charset="-122"/>
                <a:cs typeface="Calibri" pitchFamily="34" charset="-120"/>
              </a:rPr>
              <a:t>Channel · Complaint Type · Resolution Status</a:t>
            </a:r>
            <a:endParaRPr lang="en-US" sz="1150" dirty="0"/>
          </a:p>
        </p:txBody>
      </p:sp>
      <p:sp>
        <p:nvSpPr>
          <p:cNvPr id="10" name="Text 8"/>
          <p:cNvSpPr/>
          <p:nvPr/>
        </p:nvSpPr>
        <p:spPr>
          <a:xfrm>
            <a:off x="7772400" y="2560320"/>
            <a:ext cx="3657600" cy="274320"/>
          </a:xfrm>
          <a:prstGeom prst="rect">
            <a:avLst/>
          </a:prstGeom>
          <a:noFill/>
          <a:ln/>
        </p:spPr>
        <p:txBody>
          <a:bodyPr wrap="square" rtlCol="0" anchor="ctr"/>
          <a:lstStyle/>
          <a:p>
            <a:pPr marL="0" indent="0">
              <a:buNone/>
            </a:pPr>
            <a:r>
              <a:rPr lang="en-US" sz="1050" b="1" kern="0" spc="100" dirty="0">
                <a:solidFill>
                  <a:srgbClr val="5FC2E8"/>
                </a:solidFill>
                <a:latin typeface="Calibri" pitchFamily="34" charset="0"/>
                <a:ea typeface="Calibri" pitchFamily="34" charset="-122"/>
                <a:cs typeface="Calibri" pitchFamily="34" charset="-120"/>
              </a:rPr>
              <a:t>TIMELINE</a:t>
            </a:r>
            <a:endParaRPr lang="en-US" sz="1050" dirty="0"/>
          </a:p>
        </p:txBody>
      </p:sp>
      <p:sp>
        <p:nvSpPr>
          <p:cNvPr id="11" name="Text 9"/>
          <p:cNvSpPr/>
          <p:nvPr/>
        </p:nvSpPr>
        <p:spPr>
          <a:xfrm>
            <a:off x="7772400" y="2862072"/>
            <a:ext cx="3657600" cy="365760"/>
          </a:xfrm>
          <a:prstGeom prst="rect">
            <a:avLst/>
          </a:prstGeom>
          <a:noFill/>
          <a:ln/>
        </p:spPr>
        <p:txBody>
          <a:bodyPr wrap="square" rtlCol="0" anchor="ctr"/>
          <a:lstStyle/>
          <a:p>
            <a:pPr marL="0" indent="0">
              <a:buNone/>
            </a:pPr>
            <a:r>
              <a:rPr lang="en-US" sz="1150" dirty="0">
                <a:solidFill>
                  <a:srgbClr val="FFFFFF"/>
                </a:solidFill>
                <a:latin typeface="Calibri" pitchFamily="34" charset="0"/>
                <a:ea typeface="Calibri" pitchFamily="34" charset="-122"/>
                <a:cs typeface="Calibri" pitchFamily="34" charset="-120"/>
              </a:rPr>
              <a:t>Complaint Date</a:t>
            </a:r>
            <a:endParaRPr lang="en-US" sz="1150" dirty="0"/>
          </a:p>
        </p:txBody>
      </p:sp>
      <p:sp>
        <p:nvSpPr>
          <p:cNvPr id="12" name="Text 10"/>
          <p:cNvSpPr/>
          <p:nvPr/>
        </p:nvSpPr>
        <p:spPr>
          <a:xfrm>
            <a:off x="7772400" y="3337560"/>
            <a:ext cx="3657600" cy="274320"/>
          </a:xfrm>
          <a:prstGeom prst="rect">
            <a:avLst/>
          </a:prstGeom>
          <a:noFill/>
          <a:ln/>
        </p:spPr>
        <p:txBody>
          <a:bodyPr wrap="square" rtlCol="0" anchor="ctr"/>
          <a:lstStyle/>
          <a:p>
            <a:pPr marL="0" indent="0">
              <a:buNone/>
            </a:pPr>
            <a:r>
              <a:rPr lang="en-US" sz="1050" b="1" kern="0" spc="100" dirty="0">
                <a:solidFill>
                  <a:srgbClr val="5FC2E8"/>
                </a:solidFill>
                <a:latin typeface="Calibri" pitchFamily="34" charset="0"/>
                <a:ea typeface="Calibri" pitchFamily="34" charset="-122"/>
                <a:cs typeface="Calibri" pitchFamily="34" charset="-120"/>
              </a:rPr>
              <a:t>DYNAMIC KPIs</a:t>
            </a:r>
            <a:endParaRPr lang="en-US" sz="1050" dirty="0"/>
          </a:p>
        </p:txBody>
      </p:sp>
      <p:sp>
        <p:nvSpPr>
          <p:cNvPr id="13" name="Text 11"/>
          <p:cNvSpPr/>
          <p:nvPr/>
        </p:nvSpPr>
        <p:spPr>
          <a:xfrm>
            <a:off x="7772400" y="3639312"/>
            <a:ext cx="3657600" cy="365760"/>
          </a:xfrm>
          <a:prstGeom prst="rect">
            <a:avLst/>
          </a:prstGeom>
          <a:noFill/>
          <a:ln/>
        </p:spPr>
        <p:txBody>
          <a:bodyPr wrap="square" rtlCol="0" anchor="ctr"/>
          <a:lstStyle/>
          <a:p>
            <a:pPr marL="0" indent="0">
              <a:buNone/>
            </a:pPr>
            <a:r>
              <a:rPr lang="en-US" sz="1150" dirty="0">
                <a:solidFill>
                  <a:srgbClr val="FFFFFF"/>
                </a:solidFill>
                <a:latin typeface="Calibri" pitchFamily="34" charset="0"/>
                <a:ea typeface="Calibri" pitchFamily="34" charset="-122"/>
                <a:cs typeface="Calibri" pitchFamily="34" charset="-120"/>
              </a:rPr>
              <a:t>Six KPI cards, all filter-responsive</a:t>
            </a:r>
            <a:endParaRPr lang="en-US" sz="1150" dirty="0"/>
          </a:p>
        </p:txBody>
      </p:sp>
      <p:sp>
        <p:nvSpPr>
          <p:cNvPr id="14" name="Text 12"/>
          <p:cNvSpPr/>
          <p:nvPr/>
        </p:nvSpPr>
        <p:spPr>
          <a:xfrm>
            <a:off x="7772400" y="4114800"/>
            <a:ext cx="3657600" cy="274320"/>
          </a:xfrm>
          <a:prstGeom prst="rect">
            <a:avLst/>
          </a:prstGeom>
          <a:noFill/>
          <a:ln/>
        </p:spPr>
        <p:txBody>
          <a:bodyPr wrap="square" rtlCol="0" anchor="ctr"/>
          <a:lstStyle/>
          <a:p>
            <a:pPr marL="0" indent="0">
              <a:buNone/>
            </a:pPr>
            <a:r>
              <a:rPr lang="en-US" sz="1050" b="1" kern="0" spc="100" dirty="0">
                <a:solidFill>
                  <a:srgbClr val="5FC2E8"/>
                </a:solidFill>
                <a:latin typeface="Calibri" pitchFamily="34" charset="0"/>
                <a:ea typeface="Calibri" pitchFamily="34" charset="-122"/>
                <a:cs typeface="Calibri" pitchFamily="34" charset="-120"/>
              </a:rPr>
              <a:t>VISUALIZATIONS</a:t>
            </a:r>
            <a:endParaRPr lang="en-US" sz="1050" dirty="0"/>
          </a:p>
        </p:txBody>
      </p:sp>
      <p:sp>
        <p:nvSpPr>
          <p:cNvPr id="15" name="Text 13"/>
          <p:cNvSpPr/>
          <p:nvPr/>
        </p:nvSpPr>
        <p:spPr>
          <a:xfrm>
            <a:off x="7772400" y="4416552"/>
            <a:ext cx="3657600" cy="1554480"/>
          </a:xfrm>
          <a:prstGeom prst="rect">
            <a:avLst/>
          </a:prstGeom>
          <a:noFill/>
          <a:ln/>
        </p:spPr>
        <p:txBody>
          <a:bodyPr wrap="square" rtlCol="0" anchor="ctr"/>
          <a:lstStyle/>
          <a:p>
            <a:pPr marL="342900" indent="-342900">
              <a:spcAft>
                <a:spcPts val="400"/>
              </a:spcAft>
              <a:buSzPct val="100000"/>
              <a:buChar char="•"/>
            </a:pPr>
            <a:r>
              <a:rPr lang="en-US" sz="1080" dirty="0">
                <a:solidFill>
                  <a:srgbClr val="FFFFFF"/>
                </a:solidFill>
                <a:latin typeface="Calibri" pitchFamily="34" charset="0"/>
                <a:ea typeface="Calibri" pitchFamily="34" charset="-122"/>
                <a:cs typeface="Calibri" pitchFamily="34" charset="-120"/>
              </a:rPr>
              <a:t>Resolution Status</a:t>
            </a:r>
            <a:endParaRPr lang="en-US" sz="1080" dirty="0"/>
          </a:p>
          <a:p>
            <a:pPr marL="342900" indent="-342900">
              <a:spcAft>
                <a:spcPts val="400"/>
              </a:spcAft>
              <a:buSzPct val="100000"/>
              <a:buChar char="•"/>
            </a:pPr>
            <a:r>
              <a:rPr lang="en-US" sz="1080" dirty="0">
                <a:solidFill>
                  <a:srgbClr val="FFFFFF"/>
                </a:solidFill>
                <a:latin typeface="Calibri" pitchFamily="34" charset="0"/>
                <a:ea typeface="Calibri" pitchFamily="34" charset="-122"/>
                <a:cs typeface="Calibri" pitchFamily="34" charset="-120"/>
              </a:rPr>
              <a:t>Complaint Type</a:t>
            </a:r>
            <a:endParaRPr lang="en-US" sz="1080" dirty="0"/>
          </a:p>
          <a:p>
            <a:pPr marL="342900" indent="-342900">
              <a:spcAft>
                <a:spcPts val="400"/>
              </a:spcAft>
              <a:buSzPct val="100000"/>
              <a:buChar char="•"/>
            </a:pPr>
            <a:r>
              <a:rPr lang="en-US" sz="1080" dirty="0">
                <a:solidFill>
                  <a:srgbClr val="FFFFFF"/>
                </a:solidFill>
                <a:latin typeface="Calibri" pitchFamily="34" charset="0"/>
                <a:ea typeface="Calibri" pitchFamily="34" charset="-122"/>
                <a:cs typeface="Calibri" pitchFamily="34" charset="-120"/>
              </a:rPr>
              <a:t>Complaint Channel</a:t>
            </a:r>
            <a:endParaRPr lang="en-US" sz="1080" dirty="0"/>
          </a:p>
          <a:p>
            <a:pPr marL="342900" indent="-342900">
              <a:spcAft>
                <a:spcPts val="400"/>
              </a:spcAft>
              <a:buSzPct val="100000"/>
              <a:buChar char="•"/>
            </a:pPr>
            <a:r>
              <a:rPr lang="en-US" sz="1080" dirty="0">
                <a:solidFill>
                  <a:srgbClr val="FFFFFF"/>
                </a:solidFill>
                <a:latin typeface="Calibri" pitchFamily="34" charset="0"/>
                <a:ea typeface="Calibri" pitchFamily="34" charset="-122"/>
                <a:cs typeface="Calibri" pitchFamily="34" charset="-120"/>
              </a:rPr>
              <a:t>Customer Rating</a:t>
            </a:r>
            <a:endParaRPr lang="en-US" sz="1080" dirty="0"/>
          </a:p>
          <a:p>
            <a:pPr marL="342900" indent="-342900">
              <a:spcAft>
                <a:spcPts val="400"/>
              </a:spcAft>
              <a:buSzPct val="100000"/>
              <a:buChar char="•"/>
            </a:pPr>
            <a:r>
              <a:rPr lang="en-US" sz="1080" dirty="0">
                <a:solidFill>
                  <a:srgbClr val="FFFFFF"/>
                </a:solidFill>
                <a:latin typeface="Calibri" pitchFamily="34" charset="0"/>
                <a:ea typeface="Calibri" pitchFamily="34" charset="-122"/>
                <a:cs typeface="Calibri" pitchFamily="34" charset="-120"/>
              </a:rPr>
              <a:t>Monthly Trend</a:t>
            </a:r>
            <a:endParaRPr lang="en-US" sz="1080" dirty="0"/>
          </a:p>
          <a:p>
            <a:pPr marL="342900" indent="-342900">
              <a:spcAft>
                <a:spcPts val="400"/>
              </a:spcAft>
              <a:buSzPct val="100000"/>
              <a:buChar char="•"/>
            </a:pPr>
            <a:r>
              <a:rPr lang="en-US" sz="1080" dirty="0">
                <a:solidFill>
                  <a:srgbClr val="FFFFFF"/>
                </a:solidFill>
                <a:latin typeface="Calibri" pitchFamily="34" charset="0"/>
                <a:ea typeface="Calibri" pitchFamily="34" charset="-122"/>
                <a:cs typeface="Calibri" pitchFamily="34" charset="-120"/>
              </a:rPr>
              <a:t>Avg. Resolution Time</a:t>
            </a:r>
            <a:endParaRPr lang="en-US" sz="1080" dirty="0"/>
          </a:p>
        </p:txBody>
      </p:sp>
      <p:sp>
        <p:nvSpPr>
          <p:cNvPr id="17" name="Text 14"/>
          <p:cNvSpPr/>
          <p:nvPr/>
        </p:nvSpPr>
        <p:spPr>
          <a:xfrm>
            <a:off x="457200" y="6473952"/>
            <a:ext cx="7315200" cy="274320"/>
          </a:xfrm>
          <a:prstGeom prst="rect">
            <a:avLst/>
          </a:prstGeom>
          <a:noFill/>
          <a:ln/>
        </p:spPr>
        <p:txBody>
          <a:bodyPr wrap="square" rtlCol="0" anchor="ctr"/>
          <a:lstStyle/>
          <a:p>
            <a:pPr marL="0" indent="0">
              <a:buNone/>
            </a:pPr>
            <a:r>
              <a:rPr lang="en-US" sz="900" dirty="0">
                <a:solidFill>
                  <a:srgbClr val="5B7185"/>
                </a:solidFill>
                <a:latin typeface="Calibri" pitchFamily="34" charset="0"/>
                <a:ea typeface="Calibri" pitchFamily="34" charset="-122"/>
                <a:cs typeface="Calibri" pitchFamily="34" charset="-120"/>
              </a:rPr>
              <a:t>Banking Customer Satisfaction Dashboard</a:t>
            </a:r>
            <a:endParaRPr lang="en-US" sz="900" dirty="0"/>
          </a:p>
        </p:txBody>
      </p:sp>
      <p:sp>
        <p:nvSpPr>
          <p:cNvPr id="18" name="Text 15"/>
          <p:cNvSpPr/>
          <p:nvPr/>
        </p:nvSpPr>
        <p:spPr>
          <a:xfrm>
            <a:off x="11274552" y="6473952"/>
            <a:ext cx="457200" cy="274320"/>
          </a:xfrm>
          <a:prstGeom prst="rect">
            <a:avLst/>
          </a:prstGeom>
          <a:noFill/>
          <a:ln/>
        </p:spPr>
        <p:txBody>
          <a:bodyPr wrap="square" rtlCol="0" anchor="ctr"/>
          <a:lstStyle/>
          <a:p>
            <a:pPr marL="0" indent="0" algn="r">
              <a:buNone/>
            </a:pPr>
            <a:r>
              <a:rPr lang="en-US" sz="900" dirty="0">
                <a:solidFill>
                  <a:srgbClr val="5B7185"/>
                </a:solidFill>
                <a:latin typeface="Calibri" pitchFamily="34" charset="0"/>
                <a:ea typeface="Calibri" pitchFamily="34" charset="-122"/>
                <a:cs typeface="Calibri" pitchFamily="34" charset="-120"/>
              </a:rPr>
              <a:t>12</a:t>
            </a:r>
            <a:endParaRPr lang="en-US" sz="900" dirty="0"/>
          </a:p>
        </p:txBody>
      </p:sp>
      <p:pic>
        <p:nvPicPr>
          <p:cNvPr id="19" name="Picture 18">
            <a:extLst>
              <a:ext uri="{FF2B5EF4-FFF2-40B4-BE49-F238E27FC236}">
                <a16:creationId xmlns:a16="http://schemas.microsoft.com/office/drawing/2014/main" id="{25FA9BCE-3B6B-03FF-C569-500A333F41ED}"/>
              </a:ext>
            </a:extLst>
          </p:cNvPr>
          <p:cNvPicPr>
            <a:picLocks noChangeAspect="1"/>
          </p:cNvPicPr>
          <p:nvPr/>
        </p:nvPicPr>
        <p:blipFill>
          <a:blip r:embed="rId3"/>
          <a:stretch>
            <a:fillRect/>
          </a:stretch>
        </p:blipFill>
        <p:spPr>
          <a:xfrm>
            <a:off x="390697" y="1536192"/>
            <a:ext cx="6982691" cy="4640164"/>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164592"/>
            <a:ext cx="11091672" cy="274320"/>
          </a:xfrm>
          <a:prstGeom prst="rect">
            <a:avLst/>
          </a:prstGeom>
          <a:noFill/>
          <a:ln/>
        </p:spPr>
        <p:txBody>
          <a:bodyPr wrap="square" rtlCol="0" anchor="ctr"/>
          <a:lstStyle/>
          <a:p>
            <a:pPr marL="0" indent="0">
              <a:buNone/>
            </a:pPr>
            <a:r>
              <a:rPr lang="en-US" sz="1200" b="1" kern="0" spc="200" dirty="0">
                <a:solidFill>
                  <a:srgbClr val="1B7A9E"/>
                </a:solidFill>
                <a:latin typeface="Calibri" pitchFamily="34" charset="0"/>
                <a:ea typeface="Calibri" pitchFamily="34" charset="-122"/>
                <a:cs typeface="Calibri" pitchFamily="34" charset="-120"/>
              </a:rPr>
              <a:t>KEY BUSINESS INSIGHTS &amp; RECOMMENDATIONS</a:t>
            </a:r>
            <a:endParaRPr lang="en-US" sz="1200" dirty="0"/>
          </a:p>
        </p:txBody>
      </p:sp>
      <p:sp>
        <p:nvSpPr>
          <p:cNvPr id="3" name="Text 1"/>
          <p:cNvSpPr/>
          <p:nvPr/>
        </p:nvSpPr>
        <p:spPr>
          <a:xfrm>
            <a:off x="548640" y="411480"/>
            <a:ext cx="11091672" cy="731520"/>
          </a:xfrm>
          <a:prstGeom prst="rect">
            <a:avLst/>
          </a:prstGeom>
          <a:noFill/>
          <a:ln/>
        </p:spPr>
        <p:txBody>
          <a:bodyPr wrap="square" rtlCol="0" anchor="ctr"/>
          <a:lstStyle/>
          <a:p>
            <a:pPr marL="0" indent="0">
              <a:buNone/>
            </a:pPr>
            <a:r>
              <a:rPr lang="en-US" sz="2700" b="1" dirty="0">
                <a:solidFill>
                  <a:srgbClr val="142433"/>
                </a:solidFill>
                <a:latin typeface="Cambria" pitchFamily="34" charset="0"/>
                <a:ea typeface="Cambria" pitchFamily="34" charset="-122"/>
                <a:cs typeface="Cambria" pitchFamily="34" charset="-120"/>
              </a:rPr>
              <a:t>Insight → Recommended Action</a:t>
            </a:r>
            <a:endParaRPr lang="en-US" sz="2700" dirty="0"/>
          </a:p>
        </p:txBody>
      </p:sp>
      <p:sp>
        <p:nvSpPr>
          <p:cNvPr id="4" name="Shape 2"/>
          <p:cNvSpPr/>
          <p:nvPr/>
        </p:nvSpPr>
        <p:spPr>
          <a:xfrm>
            <a:off x="548640" y="1691640"/>
            <a:ext cx="5349240" cy="841248"/>
          </a:xfrm>
          <a:prstGeom prst="roundRect">
            <a:avLst>
              <a:gd name="adj" fmla="val 6522"/>
            </a:avLst>
          </a:prstGeom>
          <a:solidFill>
            <a:srgbClr val="EAF1F8"/>
          </a:solidFill>
          <a:ln/>
        </p:spPr>
        <p:txBody>
          <a:bodyPr/>
          <a:lstStyle/>
          <a:p>
            <a:endParaRPr lang="en-IN"/>
          </a:p>
        </p:txBody>
      </p:sp>
      <p:sp>
        <p:nvSpPr>
          <p:cNvPr id="5" name="Text 3"/>
          <p:cNvSpPr/>
          <p:nvPr/>
        </p:nvSpPr>
        <p:spPr>
          <a:xfrm>
            <a:off x="731520" y="1691640"/>
            <a:ext cx="4983480" cy="841248"/>
          </a:xfrm>
          <a:prstGeom prst="rect">
            <a:avLst/>
          </a:prstGeom>
          <a:noFill/>
          <a:ln/>
        </p:spPr>
        <p:txBody>
          <a:bodyPr wrap="square" rtlCol="0" anchor="ctr"/>
          <a:lstStyle/>
          <a:p>
            <a:pPr marL="0" indent="0">
              <a:lnSpc>
                <a:spcPct val="110000"/>
              </a:lnSpc>
              <a:buNone/>
            </a:pPr>
            <a:r>
              <a:rPr lang="en-US" sz="1150" dirty="0">
                <a:solidFill>
                  <a:srgbClr val="142433"/>
                </a:solidFill>
                <a:latin typeface="Calibri" pitchFamily="34" charset="0"/>
                <a:ea typeface="Calibri" pitchFamily="34" charset="-122"/>
                <a:cs typeface="Calibri" pitchFamily="34" charset="-120"/>
              </a:rPr>
              <a:t>Fraud Investigation has high volume and the longest resolution time.</a:t>
            </a:r>
            <a:endParaRPr lang="en-US" sz="1150" dirty="0"/>
          </a:p>
        </p:txBody>
      </p:sp>
      <p:sp>
        <p:nvSpPr>
          <p:cNvPr id="6" name="Shape 4"/>
          <p:cNvSpPr/>
          <p:nvPr/>
        </p:nvSpPr>
        <p:spPr>
          <a:xfrm>
            <a:off x="5943600" y="2011680"/>
            <a:ext cx="228600" cy="201168"/>
          </a:xfrm>
          <a:prstGeom prst="rightArrow">
            <a:avLst/>
          </a:prstGeom>
          <a:solidFill>
            <a:srgbClr val="1B7A9E"/>
          </a:solidFill>
          <a:ln/>
        </p:spPr>
        <p:txBody>
          <a:bodyPr/>
          <a:lstStyle/>
          <a:p>
            <a:endParaRPr lang="en-IN"/>
          </a:p>
        </p:txBody>
      </p:sp>
      <p:sp>
        <p:nvSpPr>
          <p:cNvPr id="7" name="Shape 5"/>
          <p:cNvSpPr/>
          <p:nvPr/>
        </p:nvSpPr>
        <p:spPr>
          <a:xfrm>
            <a:off x="6245352" y="1691640"/>
            <a:ext cx="5394960" cy="841248"/>
          </a:xfrm>
          <a:prstGeom prst="roundRect">
            <a:avLst>
              <a:gd name="adj" fmla="val 6522"/>
            </a:avLst>
          </a:prstGeom>
          <a:solidFill>
            <a:srgbClr val="0B2E4F"/>
          </a:solidFill>
          <a:ln/>
        </p:spPr>
        <p:txBody>
          <a:bodyPr/>
          <a:lstStyle/>
          <a:p>
            <a:endParaRPr lang="en-IN"/>
          </a:p>
        </p:txBody>
      </p:sp>
      <p:sp>
        <p:nvSpPr>
          <p:cNvPr id="8" name="Text 6"/>
          <p:cNvSpPr/>
          <p:nvPr/>
        </p:nvSpPr>
        <p:spPr>
          <a:xfrm>
            <a:off x="6446520" y="1691640"/>
            <a:ext cx="5029200" cy="841248"/>
          </a:xfrm>
          <a:prstGeom prst="rect">
            <a:avLst/>
          </a:prstGeom>
          <a:noFill/>
          <a:ln/>
        </p:spPr>
        <p:txBody>
          <a:bodyPr wrap="square" rtlCol="0" anchor="ctr"/>
          <a:lstStyle/>
          <a:p>
            <a:pPr marL="0" indent="0">
              <a:lnSpc>
                <a:spcPct val="110000"/>
              </a:lnSpc>
              <a:buNone/>
            </a:pPr>
            <a:r>
              <a:rPr lang="en-US" sz="1150" b="1" dirty="0">
                <a:solidFill>
                  <a:srgbClr val="FFFFFF"/>
                </a:solidFill>
                <a:latin typeface="Calibri" pitchFamily="34" charset="0"/>
                <a:ea typeface="Calibri" pitchFamily="34" charset="-122"/>
                <a:cs typeface="Calibri" pitchFamily="34" charset="-120"/>
              </a:rPr>
              <a:t>Prioritize fraud investigation workflows and investigate the causes of delay.</a:t>
            </a:r>
            <a:endParaRPr lang="en-US" sz="1150" dirty="0"/>
          </a:p>
        </p:txBody>
      </p:sp>
      <p:sp>
        <p:nvSpPr>
          <p:cNvPr id="9" name="Shape 7"/>
          <p:cNvSpPr/>
          <p:nvPr/>
        </p:nvSpPr>
        <p:spPr>
          <a:xfrm>
            <a:off x="548640" y="2651760"/>
            <a:ext cx="5349240" cy="841248"/>
          </a:xfrm>
          <a:prstGeom prst="roundRect">
            <a:avLst>
              <a:gd name="adj" fmla="val 6522"/>
            </a:avLst>
          </a:prstGeom>
          <a:solidFill>
            <a:srgbClr val="EAF1F8"/>
          </a:solidFill>
          <a:ln/>
        </p:spPr>
        <p:txBody>
          <a:bodyPr/>
          <a:lstStyle/>
          <a:p>
            <a:endParaRPr lang="en-IN"/>
          </a:p>
        </p:txBody>
      </p:sp>
      <p:sp>
        <p:nvSpPr>
          <p:cNvPr id="10" name="Text 8"/>
          <p:cNvSpPr/>
          <p:nvPr/>
        </p:nvSpPr>
        <p:spPr>
          <a:xfrm>
            <a:off x="731520" y="2651760"/>
            <a:ext cx="4983480" cy="841248"/>
          </a:xfrm>
          <a:prstGeom prst="rect">
            <a:avLst/>
          </a:prstGeom>
          <a:noFill/>
          <a:ln/>
        </p:spPr>
        <p:txBody>
          <a:bodyPr wrap="square" rtlCol="0" anchor="ctr"/>
          <a:lstStyle/>
          <a:p>
            <a:pPr marL="0" indent="0">
              <a:lnSpc>
                <a:spcPct val="110000"/>
              </a:lnSpc>
              <a:buNone/>
            </a:pPr>
            <a:r>
              <a:rPr lang="en-US" sz="1150" dirty="0">
                <a:solidFill>
                  <a:srgbClr val="142433"/>
                </a:solidFill>
                <a:latin typeface="Calibri" pitchFamily="34" charset="0"/>
                <a:ea typeface="Calibri" pitchFamily="34" charset="-122"/>
                <a:cs typeface="Calibri" pitchFamily="34" charset="-120"/>
              </a:rPr>
              <a:t>417 complaints are pending or in progress.</a:t>
            </a:r>
            <a:endParaRPr lang="en-US" sz="1150" dirty="0"/>
          </a:p>
        </p:txBody>
      </p:sp>
      <p:sp>
        <p:nvSpPr>
          <p:cNvPr id="11" name="Shape 9"/>
          <p:cNvSpPr/>
          <p:nvPr/>
        </p:nvSpPr>
        <p:spPr>
          <a:xfrm>
            <a:off x="5943600" y="2971800"/>
            <a:ext cx="228600" cy="201168"/>
          </a:xfrm>
          <a:prstGeom prst="rightArrow">
            <a:avLst/>
          </a:prstGeom>
          <a:solidFill>
            <a:srgbClr val="1B7A9E"/>
          </a:solidFill>
          <a:ln/>
        </p:spPr>
        <p:txBody>
          <a:bodyPr/>
          <a:lstStyle/>
          <a:p>
            <a:endParaRPr lang="en-IN"/>
          </a:p>
        </p:txBody>
      </p:sp>
      <p:sp>
        <p:nvSpPr>
          <p:cNvPr id="12" name="Shape 10"/>
          <p:cNvSpPr/>
          <p:nvPr/>
        </p:nvSpPr>
        <p:spPr>
          <a:xfrm>
            <a:off x="6263640" y="2651760"/>
            <a:ext cx="5394960" cy="841248"/>
          </a:xfrm>
          <a:prstGeom prst="roundRect">
            <a:avLst>
              <a:gd name="adj" fmla="val 6522"/>
            </a:avLst>
          </a:prstGeom>
          <a:solidFill>
            <a:srgbClr val="0B2E4F"/>
          </a:solidFill>
          <a:ln/>
        </p:spPr>
        <p:txBody>
          <a:bodyPr/>
          <a:lstStyle/>
          <a:p>
            <a:endParaRPr lang="en-IN"/>
          </a:p>
        </p:txBody>
      </p:sp>
      <p:sp>
        <p:nvSpPr>
          <p:cNvPr id="13" name="Text 11"/>
          <p:cNvSpPr/>
          <p:nvPr/>
        </p:nvSpPr>
        <p:spPr>
          <a:xfrm>
            <a:off x="6446520" y="2651760"/>
            <a:ext cx="5029200" cy="841248"/>
          </a:xfrm>
          <a:prstGeom prst="rect">
            <a:avLst/>
          </a:prstGeom>
          <a:noFill/>
          <a:ln/>
        </p:spPr>
        <p:txBody>
          <a:bodyPr wrap="square" rtlCol="0" anchor="ctr"/>
          <a:lstStyle/>
          <a:p>
            <a:pPr marL="0" indent="0">
              <a:lnSpc>
                <a:spcPct val="110000"/>
              </a:lnSpc>
              <a:buNone/>
            </a:pPr>
            <a:r>
              <a:rPr lang="en-US" sz="1150" b="1" dirty="0">
                <a:solidFill>
                  <a:srgbClr val="FFFFFF"/>
                </a:solidFill>
                <a:latin typeface="Calibri" pitchFamily="34" charset="0"/>
                <a:ea typeface="Calibri" pitchFamily="34" charset="-122"/>
                <a:cs typeface="Calibri" pitchFamily="34" charset="-120"/>
              </a:rPr>
              <a:t>Focus on reducing the unresolved backlog.</a:t>
            </a:r>
            <a:endParaRPr lang="en-US" sz="1150" dirty="0"/>
          </a:p>
        </p:txBody>
      </p:sp>
      <p:sp>
        <p:nvSpPr>
          <p:cNvPr id="14" name="Shape 12"/>
          <p:cNvSpPr/>
          <p:nvPr/>
        </p:nvSpPr>
        <p:spPr>
          <a:xfrm>
            <a:off x="548640" y="3611880"/>
            <a:ext cx="5349240" cy="841248"/>
          </a:xfrm>
          <a:prstGeom prst="roundRect">
            <a:avLst>
              <a:gd name="adj" fmla="val 6522"/>
            </a:avLst>
          </a:prstGeom>
          <a:solidFill>
            <a:srgbClr val="EAF1F8"/>
          </a:solidFill>
          <a:ln/>
        </p:spPr>
        <p:txBody>
          <a:bodyPr/>
          <a:lstStyle/>
          <a:p>
            <a:endParaRPr lang="en-IN"/>
          </a:p>
        </p:txBody>
      </p:sp>
      <p:sp>
        <p:nvSpPr>
          <p:cNvPr id="15" name="Text 13"/>
          <p:cNvSpPr/>
          <p:nvPr/>
        </p:nvSpPr>
        <p:spPr>
          <a:xfrm>
            <a:off x="731520" y="3611880"/>
            <a:ext cx="4983480" cy="841248"/>
          </a:xfrm>
          <a:prstGeom prst="rect">
            <a:avLst/>
          </a:prstGeom>
          <a:noFill/>
          <a:ln/>
        </p:spPr>
        <p:txBody>
          <a:bodyPr wrap="square" rtlCol="0" anchor="ctr"/>
          <a:lstStyle/>
          <a:p>
            <a:pPr marL="0" indent="0">
              <a:lnSpc>
                <a:spcPct val="110000"/>
              </a:lnSpc>
              <a:buNone/>
            </a:pPr>
            <a:r>
              <a:rPr lang="en-US" sz="1150" dirty="0">
                <a:solidFill>
                  <a:srgbClr val="142433"/>
                </a:solidFill>
                <a:latin typeface="Calibri" pitchFamily="34" charset="0"/>
                <a:ea typeface="Calibri" pitchFamily="34" charset="-122"/>
                <a:cs typeface="Calibri" pitchFamily="34" charset="-120"/>
              </a:rPr>
              <a:t>Average customer rating is 3.22/5.</a:t>
            </a:r>
            <a:endParaRPr lang="en-US" sz="1150" dirty="0"/>
          </a:p>
        </p:txBody>
      </p:sp>
      <p:sp>
        <p:nvSpPr>
          <p:cNvPr id="16" name="Shape 14"/>
          <p:cNvSpPr/>
          <p:nvPr/>
        </p:nvSpPr>
        <p:spPr>
          <a:xfrm>
            <a:off x="5943600" y="3931920"/>
            <a:ext cx="228600" cy="201168"/>
          </a:xfrm>
          <a:prstGeom prst="rightArrow">
            <a:avLst/>
          </a:prstGeom>
          <a:solidFill>
            <a:srgbClr val="1B7A9E"/>
          </a:solidFill>
          <a:ln/>
        </p:spPr>
        <p:txBody>
          <a:bodyPr/>
          <a:lstStyle/>
          <a:p>
            <a:endParaRPr lang="en-IN"/>
          </a:p>
        </p:txBody>
      </p:sp>
      <p:sp>
        <p:nvSpPr>
          <p:cNvPr id="17" name="Shape 15"/>
          <p:cNvSpPr/>
          <p:nvPr/>
        </p:nvSpPr>
        <p:spPr>
          <a:xfrm>
            <a:off x="6263640" y="3611880"/>
            <a:ext cx="5394960" cy="841248"/>
          </a:xfrm>
          <a:prstGeom prst="roundRect">
            <a:avLst>
              <a:gd name="adj" fmla="val 6522"/>
            </a:avLst>
          </a:prstGeom>
          <a:solidFill>
            <a:srgbClr val="0B2E4F"/>
          </a:solidFill>
          <a:ln/>
        </p:spPr>
        <p:txBody>
          <a:bodyPr/>
          <a:lstStyle/>
          <a:p>
            <a:endParaRPr lang="en-IN"/>
          </a:p>
        </p:txBody>
      </p:sp>
      <p:sp>
        <p:nvSpPr>
          <p:cNvPr id="18" name="Text 16"/>
          <p:cNvSpPr/>
          <p:nvPr/>
        </p:nvSpPr>
        <p:spPr>
          <a:xfrm>
            <a:off x="6446520" y="3611880"/>
            <a:ext cx="5029200" cy="841248"/>
          </a:xfrm>
          <a:prstGeom prst="rect">
            <a:avLst/>
          </a:prstGeom>
          <a:noFill/>
          <a:ln/>
        </p:spPr>
        <p:txBody>
          <a:bodyPr wrap="square" rtlCol="0" anchor="ctr"/>
          <a:lstStyle/>
          <a:p>
            <a:pPr marL="0" indent="0">
              <a:lnSpc>
                <a:spcPct val="110000"/>
              </a:lnSpc>
              <a:buNone/>
            </a:pPr>
            <a:r>
              <a:rPr lang="en-US" sz="1150" b="1" dirty="0">
                <a:solidFill>
                  <a:srgbClr val="FFFFFF"/>
                </a:solidFill>
                <a:latin typeface="Calibri" pitchFamily="34" charset="0"/>
                <a:ea typeface="Calibri" pitchFamily="34" charset="-122"/>
                <a:cs typeface="Calibri" pitchFamily="34" charset="-120"/>
              </a:rPr>
              <a:t>Identify factors contributing to lower satisfaction and improve customer experience.</a:t>
            </a:r>
            <a:endParaRPr lang="en-US" sz="1150" dirty="0"/>
          </a:p>
        </p:txBody>
      </p:sp>
      <p:sp>
        <p:nvSpPr>
          <p:cNvPr id="19" name="Shape 17"/>
          <p:cNvSpPr/>
          <p:nvPr/>
        </p:nvSpPr>
        <p:spPr>
          <a:xfrm>
            <a:off x="548640" y="4572000"/>
            <a:ext cx="5349240" cy="841248"/>
          </a:xfrm>
          <a:prstGeom prst="roundRect">
            <a:avLst>
              <a:gd name="adj" fmla="val 6522"/>
            </a:avLst>
          </a:prstGeom>
          <a:solidFill>
            <a:srgbClr val="EAF1F8"/>
          </a:solidFill>
          <a:ln/>
        </p:spPr>
        <p:txBody>
          <a:bodyPr/>
          <a:lstStyle/>
          <a:p>
            <a:endParaRPr lang="en-IN"/>
          </a:p>
        </p:txBody>
      </p:sp>
      <p:sp>
        <p:nvSpPr>
          <p:cNvPr id="20" name="Text 18"/>
          <p:cNvSpPr/>
          <p:nvPr/>
        </p:nvSpPr>
        <p:spPr>
          <a:xfrm>
            <a:off x="731520" y="4572000"/>
            <a:ext cx="4983480" cy="841248"/>
          </a:xfrm>
          <a:prstGeom prst="rect">
            <a:avLst/>
          </a:prstGeom>
          <a:noFill/>
          <a:ln/>
        </p:spPr>
        <p:txBody>
          <a:bodyPr wrap="square" rtlCol="0" anchor="ctr"/>
          <a:lstStyle/>
          <a:p>
            <a:pPr marL="0" indent="0">
              <a:lnSpc>
                <a:spcPct val="110000"/>
              </a:lnSpc>
              <a:buNone/>
            </a:pPr>
            <a:r>
              <a:rPr lang="en-US" sz="1150" dirty="0">
                <a:solidFill>
                  <a:srgbClr val="142433"/>
                </a:solidFill>
                <a:latin typeface="Calibri" pitchFamily="34" charset="0"/>
                <a:ea typeface="Calibri" pitchFamily="34" charset="-122"/>
                <a:cs typeface="Calibri" pitchFamily="34" charset="-120"/>
              </a:rPr>
              <a:t>Complaint volumes are almost evenly distributed across channels.</a:t>
            </a:r>
            <a:endParaRPr lang="en-US" sz="1150" dirty="0"/>
          </a:p>
        </p:txBody>
      </p:sp>
      <p:sp>
        <p:nvSpPr>
          <p:cNvPr id="21" name="Shape 19"/>
          <p:cNvSpPr/>
          <p:nvPr/>
        </p:nvSpPr>
        <p:spPr>
          <a:xfrm>
            <a:off x="5943600" y="4892040"/>
            <a:ext cx="228600" cy="201168"/>
          </a:xfrm>
          <a:prstGeom prst="rightArrow">
            <a:avLst/>
          </a:prstGeom>
          <a:solidFill>
            <a:srgbClr val="1B7A9E"/>
          </a:solidFill>
          <a:ln/>
        </p:spPr>
        <p:txBody>
          <a:bodyPr/>
          <a:lstStyle/>
          <a:p>
            <a:endParaRPr lang="en-IN"/>
          </a:p>
        </p:txBody>
      </p:sp>
      <p:sp>
        <p:nvSpPr>
          <p:cNvPr id="22" name="Shape 20"/>
          <p:cNvSpPr/>
          <p:nvPr/>
        </p:nvSpPr>
        <p:spPr>
          <a:xfrm>
            <a:off x="6263640" y="4572000"/>
            <a:ext cx="5394960" cy="841248"/>
          </a:xfrm>
          <a:prstGeom prst="roundRect">
            <a:avLst>
              <a:gd name="adj" fmla="val 6522"/>
            </a:avLst>
          </a:prstGeom>
          <a:solidFill>
            <a:srgbClr val="0B2E4F"/>
          </a:solidFill>
          <a:ln/>
        </p:spPr>
        <p:txBody>
          <a:bodyPr/>
          <a:lstStyle/>
          <a:p>
            <a:endParaRPr lang="en-IN"/>
          </a:p>
        </p:txBody>
      </p:sp>
      <p:sp>
        <p:nvSpPr>
          <p:cNvPr id="23" name="Text 21"/>
          <p:cNvSpPr/>
          <p:nvPr/>
        </p:nvSpPr>
        <p:spPr>
          <a:xfrm>
            <a:off x="6446520" y="4572000"/>
            <a:ext cx="5029200" cy="841248"/>
          </a:xfrm>
          <a:prstGeom prst="rect">
            <a:avLst/>
          </a:prstGeom>
          <a:noFill/>
          <a:ln/>
        </p:spPr>
        <p:txBody>
          <a:bodyPr wrap="square" rtlCol="0" anchor="ctr"/>
          <a:lstStyle/>
          <a:p>
            <a:pPr marL="0" indent="0">
              <a:lnSpc>
                <a:spcPct val="110000"/>
              </a:lnSpc>
              <a:buNone/>
            </a:pPr>
            <a:r>
              <a:rPr lang="en-US" sz="1150" b="1" dirty="0">
                <a:solidFill>
                  <a:srgbClr val="FFFFFF"/>
                </a:solidFill>
                <a:latin typeface="Calibri" pitchFamily="34" charset="0"/>
                <a:ea typeface="Calibri" pitchFamily="34" charset="-122"/>
                <a:cs typeface="Calibri" pitchFamily="34" charset="-120"/>
              </a:rPr>
              <a:t>Maintain consistent service quality across all complaint channels.</a:t>
            </a:r>
            <a:endParaRPr lang="en-US" sz="1150" dirty="0"/>
          </a:p>
        </p:txBody>
      </p:sp>
      <p:sp>
        <p:nvSpPr>
          <p:cNvPr id="24" name="Shape 22"/>
          <p:cNvSpPr/>
          <p:nvPr/>
        </p:nvSpPr>
        <p:spPr>
          <a:xfrm>
            <a:off x="548640" y="5532120"/>
            <a:ext cx="5349240" cy="841248"/>
          </a:xfrm>
          <a:prstGeom prst="roundRect">
            <a:avLst>
              <a:gd name="adj" fmla="val 6522"/>
            </a:avLst>
          </a:prstGeom>
          <a:solidFill>
            <a:srgbClr val="EAF1F8"/>
          </a:solidFill>
          <a:ln/>
        </p:spPr>
        <p:txBody>
          <a:bodyPr/>
          <a:lstStyle/>
          <a:p>
            <a:endParaRPr lang="en-IN"/>
          </a:p>
        </p:txBody>
      </p:sp>
      <p:sp>
        <p:nvSpPr>
          <p:cNvPr id="25" name="Text 23"/>
          <p:cNvSpPr/>
          <p:nvPr/>
        </p:nvSpPr>
        <p:spPr>
          <a:xfrm>
            <a:off x="731520" y="5532120"/>
            <a:ext cx="4983480" cy="841248"/>
          </a:xfrm>
          <a:prstGeom prst="rect">
            <a:avLst/>
          </a:prstGeom>
          <a:noFill/>
          <a:ln/>
        </p:spPr>
        <p:txBody>
          <a:bodyPr wrap="square" rtlCol="0" anchor="ctr"/>
          <a:lstStyle/>
          <a:p>
            <a:pPr marL="0" indent="0">
              <a:lnSpc>
                <a:spcPct val="110000"/>
              </a:lnSpc>
              <a:buNone/>
            </a:pPr>
            <a:r>
              <a:rPr lang="en-US" sz="1150" dirty="0">
                <a:solidFill>
                  <a:srgbClr val="142433"/>
                </a:solidFill>
                <a:latin typeface="Calibri" pitchFamily="34" charset="0"/>
                <a:ea typeface="Calibri" pitchFamily="34" charset="-122"/>
                <a:cs typeface="Calibri" pitchFamily="34" charset="-120"/>
              </a:rPr>
              <a:t>Monthly complaint volume fluctuates.</a:t>
            </a:r>
            <a:endParaRPr lang="en-US" sz="1150" dirty="0"/>
          </a:p>
        </p:txBody>
      </p:sp>
      <p:sp>
        <p:nvSpPr>
          <p:cNvPr id="26" name="Shape 24"/>
          <p:cNvSpPr/>
          <p:nvPr/>
        </p:nvSpPr>
        <p:spPr>
          <a:xfrm>
            <a:off x="5943600" y="5852160"/>
            <a:ext cx="228600" cy="201168"/>
          </a:xfrm>
          <a:prstGeom prst="rightArrow">
            <a:avLst/>
          </a:prstGeom>
          <a:solidFill>
            <a:srgbClr val="1B7A9E"/>
          </a:solidFill>
          <a:ln/>
        </p:spPr>
        <p:txBody>
          <a:bodyPr/>
          <a:lstStyle/>
          <a:p>
            <a:endParaRPr lang="en-IN"/>
          </a:p>
        </p:txBody>
      </p:sp>
      <p:sp>
        <p:nvSpPr>
          <p:cNvPr id="27" name="Shape 25"/>
          <p:cNvSpPr/>
          <p:nvPr/>
        </p:nvSpPr>
        <p:spPr>
          <a:xfrm>
            <a:off x="6263640" y="5532120"/>
            <a:ext cx="5394960" cy="841248"/>
          </a:xfrm>
          <a:prstGeom prst="roundRect">
            <a:avLst>
              <a:gd name="adj" fmla="val 6522"/>
            </a:avLst>
          </a:prstGeom>
          <a:solidFill>
            <a:srgbClr val="0B2E4F"/>
          </a:solidFill>
          <a:ln/>
        </p:spPr>
        <p:txBody>
          <a:bodyPr/>
          <a:lstStyle/>
          <a:p>
            <a:endParaRPr lang="en-IN"/>
          </a:p>
        </p:txBody>
      </p:sp>
      <p:sp>
        <p:nvSpPr>
          <p:cNvPr id="28" name="Text 26"/>
          <p:cNvSpPr/>
          <p:nvPr/>
        </p:nvSpPr>
        <p:spPr>
          <a:xfrm>
            <a:off x="6446520" y="5532120"/>
            <a:ext cx="5029200" cy="841248"/>
          </a:xfrm>
          <a:prstGeom prst="rect">
            <a:avLst/>
          </a:prstGeom>
          <a:noFill/>
          <a:ln/>
        </p:spPr>
        <p:txBody>
          <a:bodyPr wrap="square" rtlCol="0" anchor="ctr"/>
          <a:lstStyle/>
          <a:p>
            <a:pPr marL="0" indent="0">
              <a:lnSpc>
                <a:spcPct val="110000"/>
              </a:lnSpc>
              <a:buNone/>
            </a:pPr>
            <a:r>
              <a:rPr lang="en-US" sz="1150" b="1" dirty="0">
                <a:solidFill>
                  <a:srgbClr val="FFFFFF"/>
                </a:solidFill>
                <a:latin typeface="Calibri" pitchFamily="34" charset="0"/>
                <a:ea typeface="Calibri" pitchFamily="34" charset="-122"/>
                <a:cs typeface="Calibri" pitchFamily="34" charset="-120"/>
              </a:rPr>
              <a:t>Monitor periods with higher complaint volumes.</a:t>
            </a:r>
            <a:endParaRPr lang="en-US" sz="1150" dirty="0"/>
          </a:p>
        </p:txBody>
      </p:sp>
      <p:sp>
        <p:nvSpPr>
          <p:cNvPr id="30" name="Text 27"/>
          <p:cNvSpPr/>
          <p:nvPr/>
        </p:nvSpPr>
        <p:spPr>
          <a:xfrm>
            <a:off x="457200" y="6473952"/>
            <a:ext cx="7315200" cy="274320"/>
          </a:xfrm>
          <a:prstGeom prst="rect">
            <a:avLst/>
          </a:prstGeom>
          <a:noFill/>
          <a:ln/>
        </p:spPr>
        <p:txBody>
          <a:bodyPr wrap="square" rtlCol="0" anchor="ctr"/>
          <a:lstStyle/>
          <a:p>
            <a:pPr marL="0" indent="0">
              <a:buNone/>
            </a:pPr>
            <a:r>
              <a:rPr lang="en-US" sz="900" dirty="0">
                <a:solidFill>
                  <a:srgbClr val="5B7185"/>
                </a:solidFill>
                <a:latin typeface="Calibri" pitchFamily="34" charset="0"/>
                <a:ea typeface="Calibri" pitchFamily="34" charset="-122"/>
                <a:cs typeface="Calibri" pitchFamily="34" charset="-120"/>
              </a:rPr>
              <a:t>Banking Customer Satisfaction Dashboard</a:t>
            </a:r>
            <a:endParaRPr lang="en-US" sz="900" dirty="0"/>
          </a:p>
        </p:txBody>
      </p:sp>
      <p:sp>
        <p:nvSpPr>
          <p:cNvPr id="31" name="Text 28"/>
          <p:cNvSpPr/>
          <p:nvPr/>
        </p:nvSpPr>
        <p:spPr>
          <a:xfrm>
            <a:off x="11274552" y="6473952"/>
            <a:ext cx="457200" cy="274320"/>
          </a:xfrm>
          <a:prstGeom prst="rect">
            <a:avLst/>
          </a:prstGeom>
          <a:noFill/>
          <a:ln/>
        </p:spPr>
        <p:txBody>
          <a:bodyPr wrap="square" rtlCol="0" anchor="ctr"/>
          <a:lstStyle/>
          <a:p>
            <a:pPr marL="0" indent="0" algn="r">
              <a:buNone/>
            </a:pPr>
            <a:r>
              <a:rPr lang="en-US" sz="900" dirty="0">
                <a:solidFill>
                  <a:srgbClr val="5B7185"/>
                </a:solidFill>
                <a:latin typeface="Calibri" pitchFamily="34" charset="0"/>
                <a:ea typeface="Calibri" pitchFamily="34" charset="-122"/>
                <a:cs typeface="Calibri" pitchFamily="34" charset="-120"/>
              </a:rPr>
              <a:t>13</a:t>
            </a:r>
            <a:endParaRPr 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B2E4F"/>
        </a:solidFill>
        <a:effectLst/>
      </p:bgPr>
    </p:bg>
    <p:spTree>
      <p:nvGrpSpPr>
        <p:cNvPr id="1" name=""/>
        <p:cNvGrpSpPr/>
        <p:nvPr/>
      </p:nvGrpSpPr>
      <p:grpSpPr>
        <a:xfrm>
          <a:off x="0" y="0"/>
          <a:ext cx="0" cy="0"/>
          <a:chOff x="0" y="0"/>
          <a:chExt cx="0" cy="0"/>
        </a:xfrm>
      </p:grpSpPr>
      <p:sp>
        <p:nvSpPr>
          <p:cNvPr id="2" name="Shape 0"/>
          <p:cNvSpPr/>
          <p:nvPr/>
        </p:nvSpPr>
        <p:spPr>
          <a:xfrm>
            <a:off x="9601200" y="4389120"/>
            <a:ext cx="4114800" cy="4114800"/>
          </a:xfrm>
          <a:prstGeom prst="ellipse">
            <a:avLst/>
          </a:prstGeom>
          <a:solidFill>
            <a:srgbClr val="12385C">
              <a:alpha val="45000"/>
            </a:srgbClr>
          </a:solidFill>
          <a:ln/>
        </p:spPr>
        <p:txBody>
          <a:bodyPr/>
          <a:lstStyle/>
          <a:p>
            <a:endParaRPr lang="en-IN"/>
          </a:p>
        </p:txBody>
      </p:sp>
      <p:sp>
        <p:nvSpPr>
          <p:cNvPr id="3" name="Text 1"/>
          <p:cNvSpPr/>
          <p:nvPr/>
        </p:nvSpPr>
        <p:spPr>
          <a:xfrm>
            <a:off x="822960" y="822960"/>
            <a:ext cx="7315200" cy="365760"/>
          </a:xfrm>
          <a:prstGeom prst="rect">
            <a:avLst/>
          </a:prstGeom>
          <a:noFill/>
          <a:ln/>
        </p:spPr>
        <p:txBody>
          <a:bodyPr wrap="square" rtlCol="0" anchor="ctr"/>
          <a:lstStyle/>
          <a:p>
            <a:pPr marL="0" indent="0">
              <a:buNone/>
            </a:pPr>
            <a:r>
              <a:rPr lang="en-US" sz="1300" b="1" kern="0" spc="200" dirty="0">
                <a:solidFill>
                  <a:srgbClr val="5FC2E8"/>
                </a:solidFill>
                <a:latin typeface="Calibri" pitchFamily="34" charset="0"/>
                <a:ea typeface="Calibri" pitchFamily="34" charset="-122"/>
                <a:cs typeface="Calibri" pitchFamily="34" charset="-120"/>
              </a:rPr>
              <a:t>CONCLUSION</a:t>
            </a:r>
            <a:endParaRPr lang="en-US" sz="1300" dirty="0"/>
          </a:p>
        </p:txBody>
      </p:sp>
      <p:sp>
        <p:nvSpPr>
          <p:cNvPr id="4" name="Text 2"/>
          <p:cNvSpPr/>
          <p:nvPr/>
        </p:nvSpPr>
        <p:spPr>
          <a:xfrm>
            <a:off x="822960" y="1188720"/>
            <a:ext cx="9784080" cy="822960"/>
          </a:xfrm>
          <a:prstGeom prst="rect">
            <a:avLst/>
          </a:prstGeom>
          <a:noFill/>
          <a:ln/>
        </p:spPr>
        <p:txBody>
          <a:bodyPr wrap="square" rtlCol="0" anchor="ctr"/>
          <a:lstStyle/>
          <a:p>
            <a:pPr marL="0" indent="0">
              <a:buNone/>
            </a:pPr>
            <a:r>
              <a:rPr lang="en-US" sz="2800" b="1" dirty="0">
                <a:solidFill>
                  <a:srgbClr val="FFFFFF"/>
                </a:solidFill>
                <a:latin typeface="Cambria" pitchFamily="34" charset="0"/>
                <a:ea typeface="Cambria" pitchFamily="34" charset="-122"/>
                <a:cs typeface="Cambria" pitchFamily="34" charset="-120"/>
              </a:rPr>
              <a:t>From Raw Data to Decision Support</a:t>
            </a:r>
            <a:endParaRPr lang="en-US" sz="2800" dirty="0"/>
          </a:p>
        </p:txBody>
      </p:sp>
      <p:sp>
        <p:nvSpPr>
          <p:cNvPr id="5" name="Shape 3"/>
          <p:cNvSpPr/>
          <p:nvPr/>
        </p:nvSpPr>
        <p:spPr>
          <a:xfrm>
            <a:off x="822960" y="2148840"/>
            <a:ext cx="2377440" cy="594360"/>
          </a:xfrm>
          <a:prstGeom prst="roundRect">
            <a:avLst>
              <a:gd name="adj" fmla="val 9231"/>
            </a:avLst>
          </a:prstGeom>
          <a:solidFill>
            <a:srgbClr val="12385C"/>
          </a:solidFill>
          <a:ln w="9525">
            <a:solidFill>
              <a:srgbClr val="9FBFDD"/>
            </a:solidFill>
            <a:prstDash val="solid"/>
          </a:ln>
        </p:spPr>
        <p:txBody>
          <a:bodyPr/>
          <a:lstStyle/>
          <a:p>
            <a:endParaRPr lang="en-IN"/>
          </a:p>
        </p:txBody>
      </p:sp>
      <p:sp>
        <p:nvSpPr>
          <p:cNvPr id="6" name="Text 4"/>
          <p:cNvSpPr/>
          <p:nvPr/>
        </p:nvSpPr>
        <p:spPr>
          <a:xfrm>
            <a:off x="822960" y="2148840"/>
            <a:ext cx="2377440" cy="594360"/>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Raw Data</a:t>
            </a:r>
            <a:endParaRPr lang="en-US" sz="1300" dirty="0"/>
          </a:p>
        </p:txBody>
      </p:sp>
      <p:sp>
        <p:nvSpPr>
          <p:cNvPr id="7" name="Shape 5"/>
          <p:cNvSpPr/>
          <p:nvPr/>
        </p:nvSpPr>
        <p:spPr>
          <a:xfrm>
            <a:off x="3236976" y="2331720"/>
            <a:ext cx="237744" cy="237744"/>
          </a:xfrm>
          <a:prstGeom prst="rightArrow">
            <a:avLst/>
          </a:prstGeom>
          <a:solidFill>
            <a:srgbClr val="5FC2E8"/>
          </a:solidFill>
          <a:ln/>
        </p:spPr>
        <p:txBody>
          <a:bodyPr/>
          <a:lstStyle/>
          <a:p>
            <a:endParaRPr lang="en-IN"/>
          </a:p>
        </p:txBody>
      </p:sp>
      <p:sp>
        <p:nvSpPr>
          <p:cNvPr id="8" name="Shape 6"/>
          <p:cNvSpPr/>
          <p:nvPr/>
        </p:nvSpPr>
        <p:spPr>
          <a:xfrm>
            <a:off x="3529584" y="2148840"/>
            <a:ext cx="2377440" cy="594360"/>
          </a:xfrm>
          <a:prstGeom prst="roundRect">
            <a:avLst>
              <a:gd name="adj" fmla="val 9231"/>
            </a:avLst>
          </a:prstGeom>
          <a:solidFill>
            <a:srgbClr val="12385C"/>
          </a:solidFill>
          <a:ln w="9525">
            <a:solidFill>
              <a:srgbClr val="9FBFDD"/>
            </a:solidFill>
            <a:prstDash val="solid"/>
          </a:ln>
        </p:spPr>
        <p:txBody>
          <a:bodyPr/>
          <a:lstStyle/>
          <a:p>
            <a:endParaRPr lang="en-IN"/>
          </a:p>
        </p:txBody>
      </p:sp>
      <p:sp>
        <p:nvSpPr>
          <p:cNvPr id="9" name="Text 7"/>
          <p:cNvSpPr/>
          <p:nvPr/>
        </p:nvSpPr>
        <p:spPr>
          <a:xfrm>
            <a:off x="3529584" y="2148840"/>
            <a:ext cx="2377440" cy="594360"/>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Analysis</a:t>
            </a:r>
            <a:endParaRPr lang="en-US" sz="1300" dirty="0"/>
          </a:p>
        </p:txBody>
      </p:sp>
      <p:sp>
        <p:nvSpPr>
          <p:cNvPr id="10" name="Shape 8"/>
          <p:cNvSpPr/>
          <p:nvPr/>
        </p:nvSpPr>
        <p:spPr>
          <a:xfrm>
            <a:off x="5943600" y="2331720"/>
            <a:ext cx="237744" cy="237744"/>
          </a:xfrm>
          <a:prstGeom prst="rightArrow">
            <a:avLst/>
          </a:prstGeom>
          <a:solidFill>
            <a:srgbClr val="5FC2E8"/>
          </a:solidFill>
          <a:ln/>
        </p:spPr>
        <p:txBody>
          <a:bodyPr/>
          <a:lstStyle/>
          <a:p>
            <a:endParaRPr lang="en-IN"/>
          </a:p>
        </p:txBody>
      </p:sp>
      <p:sp>
        <p:nvSpPr>
          <p:cNvPr id="11" name="Shape 9"/>
          <p:cNvSpPr/>
          <p:nvPr/>
        </p:nvSpPr>
        <p:spPr>
          <a:xfrm>
            <a:off x="6236208" y="2148840"/>
            <a:ext cx="2377440" cy="594360"/>
          </a:xfrm>
          <a:prstGeom prst="roundRect">
            <a:avLst>
              <a:gd name="adj" fmla="val 9231"/>
            </a:avLst>
          </a:prstGeom>
          <a:solidFill>
            <a:srgbClr val="12385C"/>
          </a:solidFill>
          <a:ln w="9525">
            <a:solidFill>
              <a:srgbClr val="9FBFDD"/>
            </a:solidFill>
            <a:prstDash val="solid"/>
          </a:ln>
        </p:spPr>
        <p:txBody>
          <a:bodyPr/>
          <a:lstStyle/>
          <a:p>
            <a:endParaRPr lang="en-IN"/>
          </a:p>
        </p:txBody>
      </p:sp>
      <p:sp>
        <p:nvSpPr>
          <p:cNvPr id="12" name="Text 10"/>
          <p:cNvSpPr/>
          <p:nvPr/>
        </p:nvSpPr>
        <p:spPr>
          <a:xfrm>
            <a:off x="6236208" y="2148840"/>
            <a:ext cx="2377440" cy="594360"/>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Insights</a:t>
            </a:r>
            <a:endParaRPr lang="en-US" sz="1300" dirty="0"/>
          </a:p>
        </p:txBody>
      </p:sp>
      <p:sp>
        <p:nvSpPr>
          <p:cNvPr id="13" name="Shape 11"/>
          <p:cNvSpPr/>
          <p:nvPr/>
        </p:nvSpPr>
        <p:spPr>
          <a:xfrm>
            <a:off x="8650224" y="2331720"/>
            <a:ext cx="237744" cy="237744"/>
          </a:xfrm>
          <a:prstGeom prst="rightArrow">
            <a:avLst/>
          </a:prstGeom>
          <a:solidFill>
            <a:srgbClr val="5FC2E8"/>
          </a:solidFill>
          <a:ln/>
        </p:spPr>
        <p:txBody>
          <a:bodyPr/>
          <a:lstStyle/>
          <a:p>
            <a:endParaRPr lang="en-IN"/>
          </a:p>
        </p:txBody>
      </p:sp>
      <p:sp>
        <p:nvSpPr>
          <p:cNvPr id="14" name="Shape 12"/>
          <p:cNvSpPr/>
          <p:nvPr/>
        </p:nvSpPr>
        <p:spPr>
          <a:xfrm>
            <a:off x="8942832" y="2148840"/>
            <a:ext cx="2377440" cy="594360"/>
          </a:xfrm>
          <a:prstGeom prst="roundRect">
            <a:avLst>
              <a:gd name="adj" fmla="val 9231"/>
            </a:avLst>
          </a:prstGeom>
          <a:solidFill>
            <a:srgbClr val="12385C"/>
          </a:solidFill>
          <a:ln w="9525">
            <a:solidFill>
              <a:srgbClr val="9FBFDD"/>
            </a:solidFill>
            <a:prstDash val="solid"/>
          </a:ln>
        </p:spPr>
        <p:txBody>
          <a:bodyPr/>
          <a:lstStyle/>
          <a:p>
            <a:endParaRPr lang="en-IN"/>
          </a:p>
        </p:txBody>
      </p:sp>
      <p:sp>
        <p:nvSpPr>
          <p:cNvPr id="15" name="Text 13"/>
          <p:cNvSpPr/>
          <p:nvPr/>
        </p:nvSpPr>
        <p:spPr>
          <a:xfrm>
            <a:off x="8942832" y="2148840"/>
            <a:ext cx="2377440" cy="594360"/>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Decision Support</a:t>
            </a:r>
            <a:endParaRPr lang="en-US" sz="1300" dirty="0"/>
          </a:p>
        </p:txBody>
      </p:sp>
      <p:sp>
        <p:nvSpPr>
          <p:cNvPr id="16" name="Shape 14"/>
          <p:cNvSpPr/>
          <p:nvPr/>
        </p:nvSpPr>
        <p:spPr>
          <a:xfrm>
            <a:off x="822960" y="3200400"/>
            <a:ext cx="3611880" cy="502920"/>
          </a:xfrm>
          <a:prstGeom prst="roundRect">
            <a:avLst>
              <a:gd name="adj" fmla="val 9091"/>
            </a:avLst>
          </a:prstGeom>
          <a:solidFill>
            <a:srgbClr val="12385C"/>
          </a:solidFill>
          <a:ln/>
        </p:spPr>
        <p:txBody>
          <a:bodyPr/>
          <a:lstStyle/>
          <a:p>
            <a:endParaRPr lang="en-IN"/>
          </a:p>
        </p:txBody>
      </p:sp>
      <p:sp>
        <p:nvSpPr>
          <p:cNvPr id="17" name="Text 15"/>
          <p:cNvSpPr/>
          <p:nvPr/>
        </p:nvSpPr>
        <p:spPr>
          <a:xfrm>
            <a:off x="932688" y="3200400"/>
            <a:ext cx="3392424" cy="502920"/>
          </a:xfrm>
          <a:prstGeom prst="rect">
            <a:avLst/>
          </a:prstGeom>
          <a:noFill/>
          <a:ln/>
        </p:spPr>
        <p:txBody>
          <a:bodyPr wrap="square" rtlCol="0" anchor="ctr"/>
          <a:lstStyle/>
          <a:p>
            <a:pPr marL="0" indent="0">
              <a:buNone/>
            </a:pPr>
            <a:r>
              <a:rPr lang="en-US" sz="1050" dirty="0">
                <a:solidFill>
                  <a:srgbClr val="9FBFDD"/>
                </a:solidFill>
                <a:latin typeface="Calibri" pitchFamily="34" charset="0"/>
                <a:ea typeface="Calibri" pitchFamily="34" charset="-122"/>
                <a:cs typeface="Calibri" pitchFamily="34" charset="-120"/>
              </a:rPr>
              <a:t>Complaint patterns identified</a:t>
            </a:r>
            <a:endParaRPr lang="en-US" sz="1050" dirty="0"/>
          </a:p>
        </p:txBody>
      </p:sp>
      <p:sp>
        <p:nvSpPr>
          <p:cNvPr id="18" name="Shape 16"/>
          <p:cNvSpPr/>
          <p:nvPr/>
        </p:nvSpPr>
        <p:spPr>
          <a:xfrm>
            <a:off x="4572000" y="3200400"/>
            <a:ext cx="3611880" cy="502920"/>
          </a:xfrm>
          <a:prstGeom prst="roundRect">
            <a:avLst>
              <a:gd name="adj" fmla="val 9091"/>
            </a:avLst>
          </a:prstGeom>
          <a:solidFill>
            <a:srgbClr val="12385C"/>
          </a:solidFill>
          <a:ln/>
        </p:spPr>
        <p:txBody>
          <a:bodyPr/>
          <a:lstStyle/>
          <a:p>
            <a:endParaRPr lang="en-IN"/>
          </a:p>
        </p:txBody>
      </p:sp>
      <p:sp>
        <p:nvSpPr>
          <p:cNvPr id="19" name="Text 17"/>
          <p:cNvSpPr/>
          <p:nvPr/>
        </p:nvSpPr>
        <p:spPr>
          <a:xfrm>
            <a:off x="4681728" y="3200400"/>
            <a:ext cx="3392424" cy="502920"/>
          </a:xfrm>
          <a:prstGeom prst="rect">
            <a:avLst/>
          </a:prstGeom>
          <a:noFill/>
          <a:ln/>
        </p:spPr>
        <p:txBody>
          <a:bodyPr wrap="square" rtlCol="0" anchor="ctr"/>
          <a:lstStyle/>
          <a:p>
            <a:pPr marL="0" indent="0">
              <a:buNone/>
            </a:pPr>
            <a:r>
              <a:rPr lang="en-US" sz="1050" dirty="0">
                <a:solidFill>
                  <a:srgbClr val="9FBFDD"/>
                </a:solidFill>
                <a:latin typeface="Calibri" pitchFamily="34" charset="0"/>
                <a:ea typeface="Calibri" pitchFamily="34" charset="-122"/>
                <a:cs typeface="Calibri" pitchFamily="34" charset="-120"/>
              </a:rPr>
              <a:t>Resolution performance measured</a:t>
            </a:r>
            <a:endParaRPr lang="en-US" sz="1050" dirty="0"/>
          </a:p>
        </p:txBody>
      </p:sp>
      <p:sp>
        <p:nvSpPr>
          <p:cNvPr id="20" name="Shape 18"/>
          <p:cNvSpPr/>
          <p:nvPr/>
        </p:nvSpPr>
        <p:spPr>
          <a:xfrm>
            <a:off x="8321040" y="3200400"/>
            <a:ext cx="3611880" cy="502920"/>
          </a:xfrm>
          <a:prstGeom prst="roundRect">
            <a:avLst>
              <a:gd name="adj" fmla="val 9091"/>
            </a:avLst>
          </a:prstGeom>
          <a:solidFill>
            <a:srgbClr val="12385C"/>
          </a:solidFill>
          <a:ln/>
        </p:spPr>
        <p:txBody>
          <a:bodyPr/>
          <a:lstStyle/>
          <a:p>
            <a:endParaRPr lang="en-IN"/>
          </a:p>
        </p:txBody>
      </p:sp>
      <p:sp>
        <p:nvSpPr>
          <p:cNvPr id="21" name="Text 19"/>
          <p:cNvSpPr/>
          <p:nvPr/>
        </p:nvSpPr>
        <p:spPr>
          <a:xfrm>
            <a:off x="8430768" y="3200400"/>
            <a:ext cx="3392424" cy="502920"/>
          </a:xfrm>
          <a:prstGeom prst="rect">
            <a:avLst/>
          </a:prstGeom>
          <a:noFill/>
          <a:ln/>
        </p:spPr>
        <p:txBody>
          <a:bodyPr wrap="square" rtlCol="0" anchor="ctr"/>
          <a:lstStyle/>
          <a:p>
            <a:pPr marL="0" indent="0">
              <a:buNone/>
            </a:pPr>
            <a:r>
              <a:rPr lang="en-US" sz="1050" dirty="0">
                <a:solidFill>
                  <a:srgbClr val="9FBFDD"/>
                </a:solidFill>
                <a:latin typeface="Calibri" pitchFamily="34" charset="0"/>
                <a:ea typeface="Calibri" pitchFamily="34" charset="-122"/>
                <a:cs typeface="Calibri" pitchFamily="34" charset="-120"/>
              </a:rPr>
              <a:t>Customer satisfaction evaluated</a:t>
            </a:r>
            <a:endParaRPr lang="en-US" sz="1050" dirty="0"/>
          </a:p>
        </p:txBody>
      </p:sp>
      <p:sp>
        <p:nvSpPr>
          <p:cNvPr id="22" name="Shape 20"/>
          <p:cNvSpPr/>
          <p:nvPr/>
        </p:nvSpPr>
        <p:spPr>
          <a:xfrm>
            <a:off x="822960" y="3840480"/>
            <a:ext cx="3611880" cy="502920"/>
          </a:xfrm>
          <a:prstGeom prst="roundRect">
            <a:avLst>
              <a:gd name="adj" fmla="val 9091"/>
            </a:avLst>
          </a:prstGeom>
          <a:solidFill>
            <a:srgbClr val="12385C"/>
          </a:solidFill>
          <a:ln/>
        </p:spPr>
        <p:txBody>
          <a:bodyPr/>
          <a:lstStyle/>
          <a:p>
            <a:endParaRPr lang="en-IN"/>
          </a:p>
        </p:txBody>
      </p:sp>
      <p:sp>
        <p:nvSpPr>
          <p:cNvPr id="23" name="Text 21"/>
          <p:cNvSpPr/>
          <p:nvPr/>
        </p:nvSpPr>
        <p:spPr>
          <a:xfrm>
            <a:off x="932688" y="3840480"/>
            <a:ext cx="3392424" cy="502920"/>
          </a:xfrm>
          <a:prstGeom prst="rect">
            <a:avLst/>
          </a:prstGeom>
          <a:noFill/>
          <a:ln/>
        </p:spPr>
        <p:txBody>
          <a:bodyPr wrap="square" rtlCol="0" anchor="ctr"/>
          <a:lstStyle/>
          <a:p>
            <a:pPr marL="0" indent="0">
              <a:buNone/>
            </a:pPr>
            <a:r>
              <a:rPr lang="en-US" sz="1050" dirty="0">
                <a:solidFill>
                  <a:srgbClr val="9FBFDD"/>
                </a:solidFill>
                <a:latin typeface="Calibri" pitchFamily="34" charset="0"/>
                <a:ea typeface="Calibri" pitchFamily="34" charset="-122"/>
                <a:cs typeface="Calibri" pitchFamily="34" charset="-120"/>
              </a:rPr>
              <a:t>Resolution bottlenecks identified</a:t>
            </a:r>
            <a:endParaRPr lang="en-US" sz="1050" dirty="0"/>
          </a:p>
        </p:txBody>
      </p:sp>
      <p:sp>
        <p:nvSpPr>
          <p:cNvPr id="24" name="Shape 22"/>
          <p:cNvSpPr/>
          <p:nvPr/>
        </p:nvSpPr>
        <p:spPr>
          <a:xfrm>
            <a:off x="4572000" y="3840480"/>
            <a:ext cx="3611880" cy="502920"/>
          </a:xfrm>
          <a:prstGeom prst="roundRect">
            <a:avLst>
              <a:gd name="adj" fmla="val 9091"/>
            </a:avLst>
          </a:prstGeom>
          <a:solidFill>
            <a:srgbClr val="12385C"/>
          </a:solidFill>
          <a:ln/>
        </p:spPr>
        <p:txBody>
          <a:bodyPr/>
          <a:lstStyle/>
          <a:p>
            <a:endParaRPr lang="en-IN"/>
          </a:p>
        </p:txBody>
      </p:sp>
      <p:sp>
        <p:nvSpPr>
          <p:cNvPr id="25" name="Text 23"/>
          <p:cNvSpPr/>
          <p:nvPr/>
        </p:nvSpPr>
        <p:spPr>
          <a:xfrm>
            <a:off x="4681728" y="3840480"/>
            <a:ext cx="3392424" cy="502920"/>
          </a:xfrm>
          <a:prstGeom prst="rect">
            <a:avLst/>
          </a:prstGeom>
          <a:noFill/>
          <a:ln/>
        </p:spPr>
        <p:txBody>
          <a:bodyPr wrap="square" rtlCol="0" anchor="ctr"/>
          <a:lstStyle/>
          <a:p>
            <a:pPr marL="0" indent="0">
              <a:buNone/>
            </a:pPr>
            <a:r>
              <a:rPr lang="en-US" sz="1050" dirty="0">
                <a:solidFill>
                  <a:srgbClr val="9FBFDD"/>
                </a:solidFill>
                <a:latin typeface="Calibri" pitchFamily="34" charset="0"/>
                <a:ea typeface="Calibri" pitchFamily="34" charset="-122"/>
                <a:cs typeface="Calibri" pitchFamily="34" charset="-120"/>
              </a:rPr>
              <a:t>Monthly trends analyzed</a:t>
            </a:r>
            <a:endParaRPr lang="en-US" sz="1050" dirty="0"/>
          </a:p>
        </p:txBody>
      </p:sp>
      <p:sp>
        <p:nvSpPr>
          <p:cNvPr id="26" name="Shape 24"/>
          <p:cNvSpPr/>
          <p:nvPr/>
        </p:nvSpPr>
        <p:spPr>
          <a:xfrm>
            <a:off x="8321040" y="3840480"/>
            <a:ext cx="3611880" cy="502920"/>
          </a:xfrm>
          <a:prstGeom prst="roundRect">
            <a:avLst>
              <a:gd name="adj" fmla="val 9091"/>
            </a:avLst>
          </a:prstGeom>
          <a:solidFill>
            <a:srgbClr val="12385C"/>
          </a:solidFill>
          <a:ln/>
        </p:spPr>
        <p:txBody>
          <a:bodyPr/>
          <a:lstStyle/>
          <a:p>
            <a:endParaRPr lang="en-IN"/>
          </a:p>
        </p:txBody>
      </p:sp>
      <p:sp>
        <p:nvSpPr>
          <p:cNvPr id="27" name="Text 25"/>
          <p:cNvSpPr/>
          <p:nvPr/>
        </p:nvSpPr>
        <p:spPr>
          <a:xfrm>
            <a:off x="8430768" y="3840480"/>
            <a:ext cx="3392424" cy="502920"/>
          </a:xfrm>
          <a:prstGeom prst="rect">
            <a:avLst/>
          </a:prstGeom>
          <a:noFill/>
          <a:ln/>
        </p:spPr>
        <p:txBody>
          <a:bodyPr wrap="square" rtlCol="0" anchor="ctr"/>
          <a:lstStyle/>
          <a:p>
            <a:pPr marL="0" indent="0">
              <a:buNone/>
            </a:pPr>
            <a:r>
              <a:rPr lang="en-US" sz="1050" dirty="0">
                <a:solidFill>
                  <a:srgbClr val="9FBFDD"/>
                </a:solidFill>
                <a:latin typeface="Calibri" pitchFamily="34" charset="0"/>
                <a:ea typeface="Calibri" pitchFamily="34" charset="-122"/>
                <a:cs typeface="Calibri" pitchFamily="34" charset="-120"/>
              </a:rPr>
              <a:t>Interactive dashboard developed</a:t>
            </a:r>
            <a:endParaRPr lang="en-US" sz="1050" dirty="0"/>
          </a:p>
        </p:txBody>
      </p:sp>
      <p:sp>
        <p:nvSpPr>
          <p:cNvPr id="28" name="Shape 26"/>
          <p:cNvSpPr/>
          <p:nvPr/>
        </p:nvSpPr>
        <p:spPr>
          <a:xfrm>
            <a:off x="822960" y="4526280"/>
            <a:ext cx="10515600" cy="1051560"/>
          </a:xfrm>
          <a:prstGeom prst="roundRect">
            <a:avLst>
              <a:gd name="adj" fmla="val 6087"/>
            </a:avLst>
          </a:prstGeom>
          <a:solidFill>
            <a:srgbClr val="C97A1B"/>
          </a:solidFill>
          <a:ln/>
        </p:spPr>
        <p:txBody>
          <a:bodyPr/>
          <a:lstStyle/>
          <a:p>
            <a:endParaRPr lang="en-IN"/>
          </a:p>
        </p:txBody>
      </p:sp>
      <p:sp>
        <p:nvSpPr>
          <p:cNvPr id="29" name="Text 27"/>
          <p:cNvSpPr/>
          <p:nvPr/>
        </p:nvSpPr>
        <p:spPr>
          <a:xfrm>
            <a:off x="1051560" y="4526280"/>
            <a:ext cx="10058400" cy="1051560"/>
          </a:xfrm>
          <a:prstGeom prst="rect">
            <a:avLst/>
          </a:prstGeom>
          <a:noFill/>
          <a:ln/>
        </p:spPr>
        <p:txBody>
          <a:bodyPr wrap="square" rtlCol="0" anchor="ctr"/>
          <a:lstStyle/>
          <a:p>
            <a:pPr marL="0" indent="0">
              <a:buNone/>
            </a:pPr>
            <a:r>
              <a:rPr lang="en-US" sz="1350" b="1" dirty="0">
                <a:solidFill>
                  <a:srgbClr val="FFFFFF"/>
                </a:solidFill>
                <a:latin typeface="Cambria" pitchFamily="34" charset="0"/>
                <a:ea typeface="Cambria" pitchFamily="34" charset="-122"/>
                <a:cs typeface="Cambria" pitchFamily="34" charset="-120"/>
              </a:rPr>
              <a:t>Fraud Investigation is the most important operational area identified - it has both the highest complaint volume and the longest average resolution time.</a:t>
            </a:r>
            <a:endParaRPr lang="en-US" sz="1350" dirty="0"/>
          </a:p>
        </p:txBody>
      </p:sp>
      <p:sp>
        <p:nvSpPr>
          <p:cNvPr id="30" name="Text 28"/>
          <p:cNvSpPr/>
          <p:nvPr/>
        </p:nvSpPr>
        <p:spPr>
          <a:xfrm>
            <a:off x="822960" y="5715000"/>
            <a:ext cx="10515600" cy="548640"/>
          </a:xfrm>
          <a:prstGeom prst="rect">
            <a:avLst/>
          </a:prstGeom>
          <a:noFill/>
          <a:ln/>
        </p:spPr>
        <p:txBody>
          <a:bodyPr wrap="square" rtlCol="0" anchor="ctr"/>
          <a:lstStyle/>
          <a:p>
            <a:pPr marL="0" indent="0">
              <a:lnSpc>
                <a:spcPct val="120000"/>
              </a:lnSpc>
              <a:buNone/>
            </a:pPr>
            <a:r>
              <a:rPr lang="en-US" sz="1200" i="1" dirty="0">
                <a:solidFill>
                  <a:srgbClr val="9FBFDD"/>
                </a:solidFill>
                <a:latin typeface="Calibri" pitchFamily="34" charset="0"/>
                <a:ea typeface="Calibri" pitchFamily="34" charset="-122"/>
                <a:cs typeface="Calibri" pitchFamily="34" charset="-120"/>
              </a:rPr>
              <a:t>This sits alongside a 417-complaint unresolved workload and an average customer rating of 3.22/5 - together defining where operational attention is most needed.</a:t>
            </a:r>
            <a:endParaRPr lang="en-US" sz="1200" dirty="0"/>
          </a:p>
        </p:txBody>
      </p:sp>
      <p:sp>
        <p:nvSpPr>
          <p:cNvPr id="32" name="Text 29"/>
          <p:cNvSpPr/>
          <p:nvPr/>
        </p:nvSpPr>
        <p:spPr>
          <a:xfrm>
            <a:off x="457200" y="6473952"/>
            <a:ext cx="7315200" cy="274320"/>
          </a:xfrm>
          <a:prstGeom prst="rect">
            <a:avLst/>
          </a:prstGeom>
          <a:noFill/>
          <a:ln/>
        </p:spPr>
        <p:txBody>
          <a:bodyPr wrap="square" rtlCol="0" anchor="ctr"/>
          <a:lstStyle/>
          <a:p>
            <a:pPr marL="0" indent="0">
              <a:buNone/>
            </a:pPr>
            <a:r>
              <a:rPr lang="en-US" sz="900" dirty="0">
                <a:solidFill>
                  <a:srgbClr val="9FBFDD"/>
                </a:solidFill>
                <a:latin typeface="Calibri" pitchFamily="34" charset="0"/>
                <a:ea typeface="Calibri" pitchFamily="34" charset="-122"/>
                <a:cs typeface="Calibri" pitchFamily="34" charset="-120"/>
              </a:rPr>
              <a:t>Banking Customer Satisfaction Dashboard</a:t>
            </a:r>
            <a:endParaRPr lang="en-US" sz="900" dirty="0"/>
          </a:p>
        </p:txBody>
      </p:sp>
      <p:sp>
        <p:nvSpPr>
          <p:cNvPr id="33" name="Text 30"/>
          <p:cNvSpPr/>
          <p:nvPr/>
        </p:nvSpPr>
        <p:spPr>
          <a:xfrm>
            <a:off x="11274552" y="6473952"/>
            <a:ext cx="457200" cy="274320"/>
          </a:xfrm>
          <a:prstGeom prst="rect">
            <a:avLst/>
          </a:prstGeom>
          <a:noFill/>
          <a:ln/>
        </p:spPr>
        <p:txBody>
          <a:bodyPr wrap="square" rtlCol="0" anchor="ctr"/>
          <a:lstStyle/>
          <a:p>
            <a:pPr marL="0" indent="0" algn="r">
              <a:buNone/>
            </a:pPr>
            <a:r>
              <a:rPr lang="en-US" sz="900" dirty="0">
                <a:solidFill>
                  <a:srgbClr val="9FBFDD"/>
                </a:solidFill>
                <a:latin typeface="Calibri" pitchFamily="34" charset="0"/>
                <a:ea typeface="Calibri" pitchFamily="34" charset="-122"/>
                <a:cs typeface="Calibri" pitchFamily="34" charset="-120"/>
              </a:rPr>
              <a:t>14</a:t>
            </a:r>
            <a:endParaRPr lang="en-US" sz="9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B2E4F"/>
        </a:solidFill>
        <a:effectLst/>
      </p:bgPr>
    </p:bg>
    <p:spTree>
      <p:nvGrpSpPr>
        <p:cNvPr id="1" name=""/>
        <p:cNvGrpSpPr/>
        <p:nvPr/>
      </p:nvGrpSpPr>
      <p:grpSpPr>
        <a:xfrm>
          <a:off x="0" y="0"/>
          <a:ext cx="0" cy="0"/>
          <a:chOff x="0" y="0"/>
          <a:chExt cx="0" cy="0"/>
        </a:xfrm>
      </p:grpSpPr>
      <p:sp>
        <p:nvSpPr>
          <p:cNvPr id="2" name="Shape 0"/>
          <p:cNvSpPr/>
          <p:nvPr/>
        </p:nvSpPr>
        <p:spPr>
          <a:xfrm>
            <a:off x="-1463040" y="-1463040"/>
            <a:ext cx="3657600" cy="3657600"/>
          </a:xfrm>
          <a:prstGeom prst="ellipse">
            <a:avLst/>
          </a:prstGeom>
          <a:solidFill>
            <a:srgbClr val="12385C">
              <a:alpha val="45000"/>
            </a:srgbClr>
          </a:solidFill>
          <a:ln/>
        </p:spPr>
        <p:txBody>
          <a:bodyPr/>
          <a:lstStyle/>
          <a:p>
            <a:endParaRPr lang="en-IN"/>
          </a:p>
        </p:txBody>
      </p:sp>
      <p:sp>
        <p:nvSpPr>
          <p:cNvPr id="3" name="Text 1"/>
          <p:cNvSpPr/>
          <p:nvPr/>
        </p:nvSpPr>
        <p:spPr>
          <a:xfrm>
            <a:off x="822960" y="2651760"/>
            <a:ext cx="9144000" cy="914400"/>
          </a:xfrm>
          <a:prstGeom prst="rect">
            <a:avLst/>
          </a:prstGeom>
          <a:noFill/>
          <a:ln/>
        </p:spPr>
        <p:txBody>
          <a:bodyPr wrap="square" rtlCol="0" anchor="ctr"/>
          <a:lstStyle/>
          <a:p>
            <a:pPr marL="0" indent="0">
              <a:buNone/>
            </a:pPr>
            <a:r>
              <a:rPr lang="en-US" sz="4400" b="1" dirty="0">
                <a:solidFill>
                  <a:srgbClr val="FFFFFF"/>
                </a:solidFill>
                <a:latin typeface="Cambria" pitchFamily="34" charset="0"/>
                <a:ea typeface="Cambria" pitchFamily="34" charset="-122"/>
                <a:cs typeface="Cambria" pitchFamily="34" charset="-120"/>
              </a:rPr>
              <a:t>Thank You</a:t>
            </a:r>
            <a:endParaRPr lang="en-US" sz="4400" dirty="0"/>
          </a:p>
        </p:txBody>
      </p:sp>
      <p:sp>
        <p:nvSpPr>
          <p:cNvPr id="4" name="Text 2"/>
          <p:cNvSpPr/>
          <p:nvPr/>
        </p:nvSpPr>
        <p:spPr>
          <a:xfrm>
            <a:off x="822960" y="3566160"/>
            <a:ext cx="9144000" cy="457200"/>
          </a:xfrm>
          <a:prstGeom prst="rect">
            <a:avLst/>
          </a:prstGeom>
          <a:noFill/>
          <a:ln/>
        </p:spPr>
        <p:txBody>
          <a:bodyPr wrap="square" rtlCol="0" anchor="ctr"/>
          <a:lstStyle/>
          <a:p>
            <a:pPr marL="0" indent="0">
              <a:buNone/>
            </a:pPr>
            <a:r>
              <a:rPr lang="en-US" sz="1800" dirty="0">
                <a:solidFill>
                  <a:srgbClr val="9FBFDD"/>
                </a:solidFill>
                <a:latin typeface="Calibri" pitchFamily="34" charset="0"/>
                <a:ea typeface="Calibri" pitchFamily="34" charset="-122"/>
                <a:cs typeface="Calibri" pitchFamily="34" charset="-120"/>
              </a:rPr>
              <a:t>Questions &amp; Discussion</a:t>
            </a:r>
            <a:endParaRPr lang="en-US" sz="1800" dirty="0"/>
          </a:p>
        </p:txBody>
      </p:sp>
      <p:sp>
        <p:nvSpPr>
          <p:cNvPr id="5" name="Shape 3"/>
          <p:cNvSpPr/>
          <p:nvPr/>
        </p:nvSpPr>
        <p:spPr>
          <a:xfrm>
            <a:off x="868680" y="4251960"/>
            <a:ext cx="502920" cy="54864"/>
          </a:xfrm>
          <a:prstGeom prst="rect">
            <a:avLst/>
          </a:prstGeom>
          <a:solidFill>
            <a:srgbClr val="5FC2E8"/>
          </a:solidFill>
          <a:ln/>
        </p:spPr>
        <p:txBody>
          <a:bodyPr/>
          <a:lstStyle/>
          <a:p>
            <a:endParaRPr lang="en-IN"/>
          </a:p>
        </p:txBody>
      </p:sp>
      <p:sp>
        <p:nvSpPr>
          <p:cNvPr id="7" name="Text 4"/>
          <p:cNvSpPr/>
          <p:nvPr/>
        </p:nvSpPr>
        <p:spPr>
          <a:xfrm>
            <a:off x="457200" y="6473952"/>
            <a:ext cx="7315200" cy="274320"/>
          </a:xfrm>
          <a:prstGeom prst="rect">
            <a:avLst/>
          </a:prstGeom>
          <a:noFill/>
          <a:ln/>
        </p:spPr>
        <p:txBody>
          <a:bodyPr wrap="square" rtlCol="0" anchor="ctr"/>
          <a:lstStyle/>
          <a:p>
            <a:pPr marL="0" indent="0">
              <a:buNone/>
            </a:pPr>
            <a:r>
              <a:rPr lang="en-US" sz="900" dirty="0">
                <a:solidFill>
                  <a:srgbClr val="9FBFDD"/>
                </a:solidFill>
                <a:latin typeface="Calibri" pitchFamily="34" charset="0"/>
                <a:ea typeface="Calibri" pitchFamily="34" charset="-122"/>
                <a:cs typeface="Calibri" pitchFamily="34" charset="-120"/>
              </a:rPr>
              <a:t>Banking Customer Satisfaction Dashboard</a:t>
            </a:r>
            <a:endParaRPr lang="en-US" sz="900" dirty="0"/>
          </a:p>
        </p:txBody>
      </p:sp>
      <p:sp>
        <p:nvSpPr>
          <p:cNvPr id="8" name="Text 5"/>
          <p:cNvSpPr/>
          <p:nvPr/>
        </p:nvSpPr>
        <p:spPr>
          <a:xfrm>
            <a:off x="11274552" y="6473952"/>
            <a:ext cx="457200" cy="274320"/>
          </a:xfrm>
          <a:prstGeom prst="rect">
            <a:avLst/>
          </a:prstGeom>
          <a:noFill/>
          <a:ln/>
        </p:spPr>
        <p:txBody>
          <a:bodyPr wrap="square" rtlCol="0" anchor="ctr"/>
          <a:lstStyle/>
          <a:p>
            <a:pPr marL="0" indent="0" algn="r">
              <a:buNone/>
            </a:pPr>
            <a:r>
              <a:rPr lang="en-US" sz="900" dirty="0">
                <a:solidFill>
                  <a:srgbClr val="9FBFDD"/>
                </a:solidFill>
                <a:latin typeface="Calibri" pitchFamily="34" charset="0"/>
                <a:ea typeface="Calibri" pitchFamily="34" charset="-122"/>
                <a:cs typeface="Calibri" pitchFamily="34" charset="-120"/>
              </a:rPr>
              <a:t>15</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124</TotalTime>
  <Words>2591</Words>
  <Application>Microsoft Office PowerPoint</Application>
  <PresentationFormat>Widescreen</PresentationFormat>
  <Paragraphs>268</Paragraphs>
  <Slides>15</Slides>
  <Notes>15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Cambria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sukannia suresh</cp:lastModifiedBy>
  <cp:revision>2</cp:revision>
  <dcterms:created xsi:type="dcterms:W3CDTF">2026-08-16T09:08:52Z</dcterms:created>
  <dcterms:modified xsi:type="dcterms:W3CDTF">2026-08-21T10:10:37Z</dcterms:modified>
</cp:coreProperties>
</file>